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59" r:id="rId2"/>
    <p:sldId id="256" r:id="rId3"/>
    <p:sldId id="257" r:id="rId4"/>
    <p:sldId id="258" r:id="rId5"/>
    <p:sldId id="261" r:id="rId6"/>
    <p:sldId id="262" r:id="rId7"/>
    <p:sldId id="263" r:id="rId8"/>
    <p:sldId id="272" r:id="rId9"/>
    <p:sldId id="273" r:id="rId10"/>
    <p:sldId id="274" r:id="rId11"/>
    <p:sldId id="275" r:id="rId12"/>
    <p:sldId id="276" r:id="rId13"/>
    <p:sldId id="277" r:id="rId14"/>
    <p:sldId id="278" r:id="rId15"/>
    <p:sldId id="279" r:id="rId16"/>
    <p:sldId id="264" r:id="rId17"/>
    <p:sldId id="265" r:id="rId18"/>
    <p:sldId id="266" r:id="rId19"/>
    <p:sldId id="267" r:id="rId20"/>
    <p:sldId id="268" r:id="rId21"/>
    <p:sldId id="269" r:id="rId22"/>
    <p:sldId id="270" r:id="rId23"/>
    <p:sldId id="271" r:id="rId2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1" d="100"/>
          <a:sy n="81" d="100"/>
        </p:scale>
        <p:origin x="10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4444EBA-1230-4759-8D3A-2759900717D0}" type="datetimeFigureOut">
              <a:rPr lang="he-IL" smtClean="0"/>
              <a:t>כ"ח/אדר/תש"פ</a:t>
            </a:fld>
            <a:endParaRPr lang="he-IL"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EC6481D-22A2-4BF0-A242-2835960619F6}" type="slidenum">
              <a:rPr lang="he-IL" smtClean="0"/>
              <a:t>‹#›</a:t>
            </a:fld>
            <a:endParaRPr lang="he-IL" dirty="0"/>
          </a:p>
        </p:txBody>
      </p:sp>
    </p:spTree>
    <p:extLst>
      <p:ext uri="{BB962C8B-B14F-4D97-AF65-F5344CB8AC3E}">
        <p14:creationId xmlns:p14="http://schemas.microsoft.com/office/powerpoint/2010/main" val="28511123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he-IL" dirty="0"/>
          </a:p>
        </p:txBody>
      </p:sp>
      <p:sp>
        <p:nvSpPr>
          <p:cNvPr id="4" name="عنصر نائب لرقم الشريحة 3"/>
          <p:cNvSpPr>
            <a:spLocks noGrp="1"/>
          </p:cNvSpPr>
          <p:nvPr>
            <p:ph type="sldNum" sz="quarter" idx="10"/>
          </p:nvPr>
        </p:nvSpPr>
        <p:spPr/>
        <p:txBody>
          <a:bodyPr/>
          <a:lstStyle/>
          <a:p>
            <a:fld id="{EEC6481D-22A2-4BF0-A242-2835960619F6}" type="slidenum">
              <a:rPr lang="he-IL" smtClean="0"/>
              <a:t>1</a:t>
            </a:fld>
            <a:endParaRPr lang="he-IL" dirty="0"/>
          </a:p>
        </p:txBody>
      </p:sp>
    </p:spTree>
    <p:extLst>
      <p:ext uri="{BB962C8B-B14F-4D97-AF65-F5344CB8AC3E}">
        <p14:creationId xmlns:p14="http://schemas.microsoft.com/office/powerpoint/2010/main" val="162713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he-IL"/>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he-IL"/>
          </a:p>
        </p:txBody>
      </p:sp>
      <p:sp>
        <p:nvSpPr>
          <p:cNvPr id="4" name="عنصر نائب للتاريخ 3"/>
          <p:cNvSpPr>
            <a:spLocks noGrp="1"/>
          </p:cNvSpPr>
          <p:nvPr>
            <p:ph type="dt" sz="half" idx="10"/>
          </p:nvPr>
        </p:nvSpPr>
        <p:spPr/>
        <p:txBody>
          <a:bodyPr/>
          <a:lstStyle/>
          <a:p>
            <a:fld id="{4811D6A9-3B96-40C0-807D-F3683F5D1491}" type="datetimeFigureOut">
              <a:rPr lang="he-IL" smtClean="0"/>
              <a:t>כ"ח/אדר/תש"פ</a:t>
            </a:fld>
            <a:endParaRPr lang="he-IL" dirty="0"/>
          </a:p>
        </p:txBody>
      </p:sp>
      <p:sp>
        <p:nvSpPr>
          <p:cNvPr id="5" name="عنصر نائب للتذييل 4"/>
          <p:cNvSpPr>
            <a:spLocks noGrp="1"/>
          </p:cNvSpPr>
          <p:nvPr>
            <p:ph type="ftr" sz="quarter" idx="11"/>
          </p:nvPr>
        </p:nvSpPr>
        <p:spPr/>
        <p:txBody>
          <a:bodyPr/>
          <a:lstStyle/>
          <a:p>
            <a:endParaRPr lang="he-IL" dirty="0"/>
          </a:p>
        </p:txBody>
      </p:sp>
      <p:sp>
        <p:nvSpPr>
          <p:cNvPr id="6" name="عنصر نائب لرقم الشريحة 5"/>
          <p:cNvSpPr>
            <a:spLocks noGrp="1"/>
          </p:cNvSpPr>
          <p:nvPr>
            <p:ph type="sldNum" sz="quarter" idx="12"/>
          </p:nvPr>
        </p:nvSpPr>
        <p:spPr/>
        <p:txBody>
          <a:bodyPr/>
          <a:lstStyle/>
          <a:p>
            <a:fld id="{36EBD86E-D9A4-447B-B4BE-3424FEB0F124}" type="slidenum">
              <a:rPr lang="he-IL" smtClean="0"/>
              <a:t>‹#›</a:t>
            </a:fld>
            <a:endParaRPr lang="he-IL" dirty="0"/>
          </a:p>
        </p:txBody>
      </p:sp>
    </p:spTree>
    <p:extLst>
      <p:ext uri="{BB962C8B-B14F-4D97-AF65-F5344CB8AC3E}">
        <p14:creationId xmlns:p14="http://schemas.microsoft.com/office/powerpoint/2010/main" val="316390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10"/>
          </p:nvPr>
        </p:nvSpPr>
        <p:spPr/>
        <p:txBody>
          <a:bodyPr/>
          <a:lstStyle/>
          <a:p>
            <a:fld id="{4811D6A9-3B96-40C0-807D-F3683F5D1491}" type="datetimeFigureOut">
              <a:rPr lang="he-IL" smtClean="0"/>
              <a:t>כ"ח/אדר/תש"פ</a:t>
            </a:fld>
            <a:endParaRPr lang="he-IL" dirty="0"/>
          </a:p>
        </p:txBody>
      </p:sp>
      <p:sp>
        <p:nvSpPr>
          <p:cNvPr id="5" name="عنصر نائب للتذييل 4"/>
          <p:cNvSpPr>
            <a:spLocks noGrp="1"/>
          </p:cNvSpPr>
          <p:nvPr>
            <p:ph type="ftr" sz="quarter" idx="11"/>
          </p:nvPr>
        </p:nvSpPr>
        <p:spPr/>
        <p:txBody>
          <a:bodyPr/>
          <a:lstStyle/>
          <a:p>
            <a:endParaRPr lang="he-IL" dirty="0"/>
          </a:p>
        </p:txBody>
      </p:sp>
      <p:sp>
        <p:nvSpPr>
          <p:cNvPr id="6" name="عنصر نائب لرقم الشريحة 5"/>
          <p:cNvSpPr>
            <a:spLocks noGrp="1"/>
          </p:cNvSpPr>
          <p:nvPr>
            <p:ph type="sldNum" sz="quarter" idx="12"/>
          </p:nvPr>
        </p:nvSpPr>
        <p:spPr/>
        <p:txBody>
          <a:bodyPr/>
          <a:lstStyle/>
          <a:p>
            <a:fld id="{36EBD86E-D9A4-447B-B4BE-3424FEB0F124}" type="slidenum">
              <a:rPr lang="he-IL" smtClean="0"/>
              <a:t>‹#›</a:t>
            </a:fld>
            <a:endParaRPr lang="he-IL" dirty="0"/>
          </a:p>
        </p:txBody>
      </p:sp>
    </p:spTree>
    <p:extLst>
      <p:ext uri="{BB962C8B-B14F-4D97-AF65-F5344CB8AC3E}">
        <p14:creationId xmlns:p14="http://schemas.microsoft.com/office/powerpoint/2010/main" val="120543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he-IL"/>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10"/>
          </p:nvPr>
        </p:nvSpPr>
        <p:spPr/>
        <p:txBody>
          <a:bodyPr/>
          <a:lstStyle/>
          <a:p>
            <a:fld id="{4811D6A9-3B96-40C0-807D-F3683F5D1491}" type="datetimeFigureOut">
              <a:rPr lang="he-IL" smtClean="0"/>
              <a:t>כ"ח/אדר/תש"פ</a:t>
            </a:fld>
            <a:endParaRPr lang="he-IL" dirty="0"/>
          </a:p>
        </p:txBody>
      </p:sp>
      <p:sp>
        <p:nvSpPr>
          <p:cNvPr id="5" name="عنصر نائب للتذييل 4"/>
          <p:cNvSpPr>
            <a:spLocks noGrp="1"/>
          </p:cNvSpPr>
          <p:nvPr>
            <p:ph type="ftr" sz="quarter" idx="11"/>
          </p:nvPr>
        </p:nvSpPr>
        <p:spPr/>
        <p:txBody>
          <a:bodyPr/>
          <a:lstStyle/>
          <a:p>
            <a:endParaRPr lang="he-IL" dirty="0"/>
          </a:p>
        </p:txBody>
      </p:sp>
      <p:sp>
        <p:nvSpPr>
          <p:cNvPr id="6" name="عنصر نائب لرقم الشريحة 5"/>
          <p:cNvSpPr>
            <a:spLocks noGrp="1"/>
          </p:cNvSpPr>
          <p:nvPr>
            <p:ph type="sldNum" sz="quarter" idx="12"/>
          </p:nvPr>
        </p:nvSpPr>
        <p:spPr/>
        <p:txBody>
          <a:bodyPr/>
          <a:lstStyle/>
          <a:p>
            <a:fld id="{36EBD86E-D9A4-447B-B4BE-3424FEB0F124}" type="slidenum">
              <a:rPr lang="he-IL" smtClean="0"/>
              <a:t>‹#›</a:t>
            </a:fld>
            <a:endParaRPr lang="he-IL" dirty="0"/>
          </a:p>
        </p:txBody>
      </p:sp>
    </p:spTree>
    <p:extLst>
      <p:ext uri="{BB962C8B-B14F-4D97-AF65-F5344CB8AC3E}">
        <p14:creationId xmlns:p14="http://schemas.microsoft.com/office/powerpoint/2010/main" val="418681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10"/>
          </p:nvPr>
        </p:nvSpPr>
        <p:spPr/>
        <p:txBody>
          <a:bodyPr/>
          <a:lstStyle/>
          <a:p>
            <a:fld id="{4811D6A9-3B96-40C0-807D-F3683F5D1491}" type="datetimeFigureOut">
              <a:rPr lang="he-IL" smtClean="0"/>
              <a:t>כ"ח/אדר/תש"פ</a:t>
            </a:fld>
            <a:endParaRPr lang="he-IL" dirty="0"/>
          </a:p>
        </p:txBody>
      </p:sp>
      <p:sp>
        <p:nvSpPr>
          <p:cNvPr id="5" name="عنصر نائب للتذييل 4"/>
          <p:cNvSpPr>
            <a:spLocks noGrp="1"/>
          </p:cNvSpPr>
          <p:nvPr>
            <p:ph type="ftr" sz="quarter" idx="11"/>
          </p:nvPr>
        </p:nvSpPr>
        <p:spPr/>
        <p:txBody>
          <a:bodyPr/>
          <a:lstStyle/>
          <a:p>
            <a:endParaRPr lang="he-IL" dirty="0"/>
          </a:p>
        </p:txBody>
      </p:sp>
      <p:sp>
        <p:nvSpPr>
          <p:cNvPr id="6" name="عنصر نائب لرقم الشريحة 5"/>
          <p:cNvSpPr>
            <a:spLocks noGrp="1"/>
          </p:cNvSpPr>
          <p:nvPr>
            <p:ph type="sldNum" sz="quarter" idx="12"/>
          </p:nvPr>
        </p:nvSpPr>
        <p:spPr/>
        <p:txBody>
          <a:bodyPr/>
          <a:lstStyle/>
          <a:p>
            <a:fld id="{36EBD86E-D9A4-447B-B4BE-3424FEB0F124}" type="slidenum">
              <a:rPr lang="he-IL" smtClean="0"/>
              <a:t>‹#›</a:t>
            </a:fld>
            <a:endParaRPr lang="he-IL" dirty="0"/>
          </a:p>
        </p:txBody>
      </p:sp>
    </p:spTree>
    <p:extLst>
      <p:ext uri="{BB962C8B-B14F-4D97-AF65-F5344CB8AC3E}">
        <p14:creationId xmlns:p14="http://schemas.microsoft.com/office/powerpoint/2010/main" val="286301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he-IL"/>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811D6A9-3B96-40C0-807D-F3683F5D1491}" type="datetimeFigureOut">
              <a:rPr lang="he-IL" smtClean="0"/>
              <a:t>כ"ח/אדר/תש"פ</a:t>
            </a:fld>
            <a:endParaRPr lang="he-IL" dirty="0"/>
          </a:p>
        </p:txBody>
      </p:sp>
      <p:sp>
        <p:nvSpPr>
          <p:cNvPr id="5" name="عنصر نائب للتذييل 4"/>
          <p:cNvSpPr>
            <a:spLocks noGrp="1"/>
          </p:cNvSpPr>
          <p:nvPr>
            <p:ph type="ftr" sz="quarter" idx="11"/>
          </p:nvPr>
        </p:nvSpPr>
        <p:spPr/>
        <p:txBody>
          <a:bodyPr/>
          <a:lstStyle/>
          <a:p>
            <a:endParaRPr lang="he-IL" dirty="0"/>
          </a:p>
        </p:txBody>
      </p:sp>
      <p:sp>
        <p:nvSpPr>
          <p:cNvPr id="6" name="عنصر نائب لرقم الشريحة 5"/>
          <p:cNvSpPr>
            <a:spLocks noGrp="1"/>
          </p:cNvSpPr>
          <p:nvPr>
            <p:ph type="sldNum" sz="quarter" idx="12"/>
          </p:nvPr>
        </p:nvSpPr>
        <p:spPr/>
        <p:txBody>
          <a:bodyPr/>
          <a:lstStyle/>
          <a:p>
            <a:fld id="{36EBD86E-D9A4-447B-B4BE-3424FEB0F124}" type="slidenum">
              <a:rPr lang="he-IL" smtClean="0"/>
              <a:t>‹#›</a:t>
            </a:fld>
            <a:endParaRPr lang="he-IL" dirty="0"/>
          </a:p>
        </p:txBody>
      </p:sp>
    </p:spTree>
    <p:extLst>
      <p:ext uri="{BB962C8B-B14F-4D97-AF65-F5344CB8AC3E}">
        <p14:creationId xmlns:p14="http://schemas.microsoft.com/office/powerpoint/2010/main" val="28239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5" name="عنصر نائب للتاريخ 4"/>
          <p:cNvSpPr>
            <a:spLocks noGrp="1"/>
          </p:cNvSpPr>
          <p:nvPr>
            <p:ph type="dt" sz="half" idx="10"/>
          </p:nvPr>
        </p:nvSpPr>
        <p:spPr/>
        <p:txBody>
          <a:bodyPr/>
          <a:lstStyle/>
          <a:p>
            <a:fld id="{4811D6A9-3B96-40C0-807D-F3683F5D1491}" type="datetimeFigureOut">
              <a:rPr lang="he-IL" smtClean="0"/>
              <a:t>כ"ח/אדר/תש"פ</a:t>
            </a:fld>
            <a:endParaRPr lang="he-IL" dirty="0"/>
          </a:p>
        </p:txBody>
      </p:sp>
      <p:sp>
        <p:nvSpPr>
          <p:cNvPr id="6" name="عنصر نائب للتذييل 5"/>
          <p:cNvSpPr>
            <a:spLocks noGrp="1"/>
          </p:cNvSpPr>
          <p:nvPr>
            <p:ph type="ftr" sz="quarter" idx="11"/>
          </p:nvPr>
        </p:nvSpPr>
        <p:spPr/>
        <p:txBody>
          <a:bodyPr/>
          <a:lstStyle/>
          <a:p>
            <a:endParaRPr lang="he-IL" dirty="0"/>
          </a:p>
        </p:txBody>
      </p:sp>
      <p:sp>
        <p:nvSpPr>
          <p:cNvPr id="7" name="عنصر نائب لرقم الشريحة 6"/>
          <p:cNvSpPr>
            <a:spLocks noGrp="1"/>
          </p:cNvSpPr>
          <p:nvPr>
            <p:ph type="sldNum" sz="quarter" idx="12"/>
          </p:nvPr>
        </p:nvSpPr>
        <p:spPr/>
        <p:txBody>
          <a:bodyPr/>
          <a:lstStyle/>
          <a:p>
            <a:fld id="{36EBD86E-D9A4-447B-B4BE-3424FEB0F124}" type="slidenum">
              <a:rPr lang="he-IL" smtClean="0"/>
              <a:t>‹#›</a:t>
            </a:fld>
            <a:endParaRPr lang="he-IL" dirty="0"/>
          </a:p>
        </p:txBody>
      </p:sp>
    </p:spTree>
    <p:extLst>
      <p:ext uri="{BB962C8B-B14F-4D97-AF65-F5344CB8AC3E}">
        <p14:creationId xmlns:p14="http://schemas.microsoft.com/office/powerpoint/2010/main" val="231899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he-IL"/>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7" name="عنصر نائب للتاريخ 6"/>
          <p:cNvSpPr>
            <a:spLocks noGrp="1"/>
          </p:cNvSpPr>
          <p:nvPr>
            <p:ph type="dt" sz="half" idx="10"/>
          </p:nvPr>
        </p:nvSpPr>
        <p:spPr/>
        <p:txBody>
          <a:bodyPr/>
          <a:lstStyle/>
          <a:p>
            <a:fld id="{4811D6A9-3B96-40C0-807D-F3683F5D1491}" type="datetimeFigureOut">
              <a:rPr lang="he-IL" smtClean="0"/>
              <a:t>כ"ח/אדר/תש"פ</a:t>
            </a:fld>
            <a:endParaRPr lang="he-IL" dirty="0"/>
          </a:p>
        </p:txBody>
      </p:sp>
      <p:sp>
        <p:nvSpPr>
          <p:cNvPr id="8" name="عنصر نائب للتذييل 7"/>
          <p:cNvSpPr>
            <a:spLocks noGrp="1"/>
          </p:cNvSpPr>
          <p:nvPr>
            <p:ph type="ftr" sz="quarter" idx="11"/>
          </p:nvPr>
        </p:nvSpPr>
        <p:spPr/>
        <p:txBody>
          <a:bodyPr/>
          <a:lstStyle/>
          <a:p>
            <a:endParaRPr lang="he-IL" dirty="0"/>
          </a:p>
        </p:txBody>
      </p:sp>
      <p:sp>
        <p:nvSpPr>
          <p:cNvPr id="9" name="عنصر نائب لرقم الشريحة 8"/>
          <p:cNvSpPr>
            <a:spLocks noGrp="1"/>
          </p:cNvSpPr>
          <p:nvPr>
            <p:ph type="sldNum" sz="quarter" idx="12"/>
          </p:nvPr>
        </p:nvSpPr>
        <p:spPr/>
        <p:txBody>
          <a:bodyPr/>
          <a:lstStyle/>
          <a:p>
            <a:fld id="{36EBD86E-D9A4-447B-B4BE-3424FEB0F124}" type="slidenum">
              <a:rPr lang="he-IL" smtClean="0"/>
              <a:t>‹#›</a:t>
            </a:fld>
            <a:endParaRPr lang="he-IL" dirty="0"/>
          </a:p>
        </p:txBody>
      </p:sp>
    </p:spTree>
    <p:extLst>
      <p:ext uri="{BB962C8B-B14F-4D97-AF65-F5344CB8AC3E}">
        <p14:creationId xmlns:p14="http://schemas.microsoft.com/office/powerpoint/2010/main" val="371487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تاريخ 2"/>
          <p:cNvSpPr>
            <a:spLocks noGrp="1"/>
          </p:cNvSpPr>
          <p:nvPr>
            <p:ph type="dt" sz="half" idx="10"/>
          </p:nvPr>
        </p:nvSpPr>
        <p:spPr/>
        <p:txBody>
          <a:bodyPr/>
          <a:lstStyle/>
          <a:p>
            <a:fld id="{4811D6A9-3B96-40C0-807D-F3683F5D1491}" type="datetimeFigureOut">
              <a:rPr lang="he-IL" smtClean="0"/>
              <a:t>כ"ח/אדר/תש"פ</a:t>
            </a:fld>
            <a:endParaRPr lang="he-IL" dirty="0"/>
          </a:p>
        </p:txBody>
      </p:sp>
      <p:sp>
        <p:nvSpPr>
          <p:cNvPr id="4" name="عنصر نائب للتذييل 3"/>
          <p:cNvSpPr>
            <a:spLocks noGrp="1"/>
          </p:cNvSpPr>
          <p:nvPr>
            <p:ph type="ftr" sz="quarter" idx="11"/>
          </p:nvPr>
        </p:nvSpPr>
        <p:spPr/>
        <p:txBody>
          <a:bodyPr/>
          <a:lstStyle/>
          <a:p>
            <a:endParaRPr lang="he-IL" dirty="0"/>
          </a:p>
        </p:txBody>
      </p:sp>
      <p:sp>
        <p:nvSpPr>
          <p:cNvPr id="5" name="عنصر نائب لرقم الشريحة 4"/>
          <p:cNvSpPr>
            <a:spLocks noGrp="1"/>
          </p:cNvSpPr>
          <p:nvPr>
            <p:ph type="sldNum" sz="quarter" idx="12"/>
          </p:nvPr>
        </p:nvSpPr>
        <p:spPr/>
        <p:txBody>
          <a:bodyPr/>
          <a:lstStyle/>
          <a:p>
            <a:fld id="{36EBD86E-D9A4-447B-B4BE-3424FEB0F124}" type="slidenum">
              <a:rPr lang="he-IL" smtClean="0"/>
              <a:t>‹#›</a:t>
            </a:fld>
            <a:endParaRPr lang="he-IL" dirty="0"/>
          </a:p>
        </p:txBody>
      </p:sp>
    </p:spTree>
    <p:extLst>
      <p:ext uri="{BB962C8B-B14F-4D97-AF65-F5344CB8AC3E}">
        <p14:creationId xmlns:p14="http://schemas.microsoft.com/office/powerpoint/2010/main" val="30166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811D6A9-3B96-40C0-807D-F3683F5D1491}" type="datetimeFigureOut">
              <a:rPr lang="he-IL" smtClean="0"/>
              <a:t>כ"ח/אדר/תש"פ</a:t>
            </a:fld>
            <a:endParaRPr lang="he-IL" dirty="0"/>
          </a:p>
        </p:txBody>
      </p:sp>
      <p:sp>
        <p:nvSpPr>
          <p:cNvPr id="3" name="عنصر نائب للتذييل 2"/>
          <p:cNvSpPr>
            <a:spLocks noGrp="1"/>
          </p:cNvSpPr>
          <p:nvPr>
            <p:ph type="ftr" sz="quarter" idx="11"/>
          </p:nvPr>
        </p:nvSpPr>
        <p:spPr/>
        <p:txBody>
          <a:bodyPr/>
          <a:lstStyle/>
          <a:p>
            <a:endParaRPr lang="he-IL" dirty="0"/>
          </a:p>
        </p:txBody>
      </p:sp>
      <p:sp>
        <p:nvSpPr>
          <p:cNvPr id="4" name="عنصر نائب لرقم الشريحة 3"/>
          <p:cNvSpPr>
            <a:spLocks noGrp="1"/>
          </p:cNvSpPr>
          <p:nvPr>
            <p:ph type="sldNum" sz="quarter" idx="12"/>
          </p:nvPr>
        </p:nvSpPr>
        <p:spPr/>
        <p:txBody>
          <a:bodyPr/>
          <a:lstStyle/>
          <a:p>
            <a:fld id="{36EBD86E-D9A4-447B-B4BE-3424FEB0F124}" type="slidenum">
              <a:rPr lang="he-IL" smtClean="0"/>
              <a:t>‹#›</a:t>
            </a:fld>
            <a:endParaRPr lang="he-IL" dirty="0"/>
          </a:p>
        </p:txBody>
      </p:sp>
    </p:spTree>
    <p:extLst>
      <p:ext uri="{BB962C8B-B14F-4D97-AF65-F5344CB8AC3E}">
        <p14:creationId xmlns:p14="http://schemas.microsoft.com/office/powerpoint/2010/main" val="237390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he-IL"/>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811D6A9-3B96-40C0-807D-F3683F5D1491}" type="datetimeFigureOut">
              <a:rPr lang="he-IL" smtClean="0"/>
              <a:t>כ"ח/אדר/תש"פ</a:t>
            </a:fld>
            <a:endParaRPr lang="he-IL" dirty="0"/>
          </a:p>
        </p:txBody>
      </p:sp>
      <p:sp>
        <p:nvSpPr>
          <p:cNvPr id="6" name="عنصر نائب للتذييل 5"/>
          <p:cNvSpPr>
            <a:spLocks noGrp="1"/>
          </p:cNvSpPr>
          <p:nvPr>
            <p:ph type="ftr" sz="quarter" idx="11"/>
          </p:nvPr>
        </p:nvSpPr>
        <p:spPr/>
        <p:txBody>
          <a:bodyPr/>
          <a:lstStyle/>
          <a:p>
            <a:endParaRPr lang="he-IL" dirty="0"/>
          </a:p>
        </p:txBody>
      </p:sp>
      <p:sp>
        <p:nvSpPr>
          <p:cNvPr id="7" name="عنصر نائب لرقم الشريحة 6"/>
          <p:cNvSpPr>
            <a:spLocks noGrp="1"/>
          </p:cNvSpPr>
          <p:nvPr>
            <p:ph type="sldNum" sz="quarter" idx="12"/>
          </p:nvPr>
        </p:nvSpPr>
        <p:spPr/>
        <p:txBody>
          <a:bodyPr/>
          <a:lstStyle/>
          <a:p>
            <a:fld id="{36EBD86E-D9A4-447B-B4BE-3424FEB0F124}" type="slidenum">
              <a:rPr lang="he-IL" smtClean="0"/>
              <a:t>‹#›</a:t>
            </a:fld>
            <a:endParaRPr lang="he-IL" dirty="0"/>
          </a:p>
        </p:txBody>
      </p:sp>
    </p:spTree>
    <p:extLst>
      <p:ext uri="{BB962C8B-B14F-4D97-AF65-F5344CB8AC3E}">
        <p14:creationId xmlns:p14="http://schemas.microsoft.com/office/powerpoint/2010/main" val="141442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he-IL"/>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811D6A9-3B96-40C0-807D-F3683F5D1491}" type="datetimeFigureOut">
              <a:rPr lang="he-IL" smtClean="0"/>
              <a:t>כ"ח/אדר/תש"פ</a:t>
            </a:fld>
            <a:endParaRPr lang="he-IL" dirty="0"/>
          </a:p>
        </p:txBody>
      </p:sp>
      <p:sp>
        <p:nvSpPr>
          <p:cNvPr id="6" name="عنصر نائب للتذييل 5"/>
          <p:cNvSpPr>
            <a:spLocks noGrp="1"/>
          </p:cNvSpPr>
          <p:nvPr>
            <p:ph type="ftr" sz="quarter" idx="11"/>
          </p:nvPr>
        </p:nvSpPr>
        <p:spPr/>
        <p:txBody>
          <a:bodyPr/>
          <a:lstStyle/>
          <a:p>
            <a:endParaRPr lang="he-IL" dirty="0"/>
          </a:p>
        </p:txBody>
      </p:sp>
      <p:sp>
        <p:nvSpPr>
          <p:cNvPr id="7" name="عنصر نائب لرقم الشريحة 6"/>
          <p:cNvSpPr>
            <a:spLocks noGrp="1"/>
          </p:cNvSpPr>
          <p:nvPr>
            <p:ph type="sldNum" sz="quarter" idx="12"/>
          </p:nvPr>
        </p:nvSpPr>
        <p:spPr/>
        <p:txBody>
          <a:bodyPr/>
          <a:lstStyle/>
          <a:p>
            <a:fld id="{36EBD86E-D9A4-447B-B4BE-3424FEB0F124}" type="slidenum">
              <a:rPr lang="he-IL" smtClean="0"/>
              <a:t>‹#›</a:t>
            </a:fld>
            <a:endParaRPr lang="he-IL" dirty="0"/>
          </a:p>
        </p:txBody>
      </p:sp>
    </p:spTree>
    <p:extLst>
      <p:ext uri="{BB962C8B-B14F-4D97-AF65-F5344CB8AC3E}">
        <p14:creationId xmlns:p14="http://schemas.microsoft.com/office/powerpoint/2010/main" val="3555038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he-IL"/>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811D6A9-3B96-40C0-807D-F3683F5D1491}" type="datetimeFigureOut">
              <a:rPr lang="he-IL" smtClean="0"/>
              <a:t>כ"ח/אדר/תש"פ</a:t>
            </a:fld>
            <a:endParaRPr lang="he-IL"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6EBD86E-D9A4-447B-B4BE-3424FEB0F124}" type="slidenum">
              <a:rPr lang="he-IL" smtClean="0"/>
              <a:t>‹#›</a:t>
            </a:fld>
            <a:endParaRPr lang="he-IL" dirty="0"/>
          </a:p>
        </p:txBody>
      </p:sp>
    </p:spTree>
    <p:extLst>
      <p:ext uri="{BB962C8B-B14F-4D97-AF65-F5344CB8AC3E}">
        <p14:creationId xmlns:p14="http://schemas.microsoft.com/office/powerpoint/2010/main" val="44222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hyperlink" Target="file:///C:\Users\Arabic\Videos\RealPlayer%20Downloads\&#1575;&#1604;&#1605;&#1585;&#1580;&#1575;&#1606;%20&#1610;&#1608;&#1575;&#1580;&#1607;%20&#1582;&#1591;&#1585;%20&#1575;&#1604;&#1575;&#1606;&#1602;&#1585;&#1575;&#1590;%20&#1576;&#1587;&#1576;&#1576;%20&#1575;&#1604;&#1606;&#1588;&#1575;&#1591;%20&#1575;&#1604;&#1573;&#1606;&#1587;&#1575;&#1606;&#1610;%20-%20YouTube.fl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file:///C:\Users\Arabic\Videos\RealPlayer%20Downloads\-%20YouTube6.flv" TargetMode="Externa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مستطيل مستدير الزوايا 3"/>
          <p:cNvSpPr/>
          <p:nvPr/>
        </p:nvSpPr>
        <p:spPr>
          <a:xfrm rot="21293843">
            <a:off x="1398159" y="534677"/>
            <a:ext cx="5039152" cy="1621047"/>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SA" sz="6600" b="1" dirty="0" smtClean="0"/>
              <a:t>البيئات الحياتية</a:t>
            </a:r>
          </a:p>
          <a:p>
            <a:pPr algn="ctr"/>
            <a:endParaRPr lang="ar-SA" dirty="0"/>
          </a:p>
        </p:txBody>
      </p:sp>
      <p:pic>
        <p:nvPicPr>
          <p:cNvPr id="1026" name="Picture 2" descr="C:\Users\Arabic\Desktop\monk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11160">
            <a:off x="1068417" y="2482813"/>
            <a:ext cx="5416538"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rabic\Desktop\15798dreamscit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73892">
            <a:off x="6811840" y="651912"/>
            <a:ext cx="2055334" cy="1541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rabic\Desktop\fores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73921">
            <a:off x="6901317" y="2839240"/>
            <a:ext cx="1844626" cy="175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0380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scaled="1"/>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6336704"/>
          </a:xfrm>
        </p:spPr>
        <p:txBody>
          <a:bodyPr>
            <a:noAutofit/>
          </a:bodyPr>
          <a:lstStyle/>
          <a:p>
            <a:pPr marL="0" indent="0" algn="ctr">
              <a:buNone/>
            </a:pPr>
            <a:r>
              <a:rPr lang="ar-SA" sz="6600" b="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mj-lt"/>
                <a:ea typeface="+mj-ea"/>
                <a:cs typeface="Akhbar MT" pitchFamily="2" charset="-78"/>
              </a:rPr>
              <a:t>المناطق المعتدلة</a:t>
            </a:r>
            <a:endParaRPr lang="ar-SA" sz="4100" b="1" dirty="0" smtClean="0">
              <a:ln w="10160">
                <a:solidFill>
                  <a:schemeClr val="accent1"/>
                </a:solidFill>
                <a:prstDash val="solid"/>
              </a:ln>
              <a:solidFill>
                <a:srgbClr val="FFFFFF"/>
              </a:solidFill>
              <a:effectLst>
                <a:outerShdw blurRad="38100" dist="32000" dir="5400000" algn="tl">
                  <a:srgbClr val="000000">
                    <a:alpha val="30000"/>
                  </a:srgbClr>
                </a:outerShdw>
              </a:effectLst>
              <a:cs typeface="Akhbar MT" pitchFamily="2" charset="-78"/>
            </a:endParaRPr>
          </a:p>
          <a:p>
            <a:pPr marL="0" indent="0">
              <a:buNone/>
            </a:pPr>
            <a:r>
              <a:rPr lang="ar-SA" sz="4100" b="1" dirty="0" smtClean="0">
                <a:solidFill>
                  <a:schemeClr val="bg1"/>
                </a:solidFill>
                <a:cs typeface="Akhbar MT" pitchFamily="2" charset="-78"/>
              </a:rPr>
              <a:t>الظروف الطبيعية الجامدة تتغير خلال أيام السنة، تهطل الأمطار والثلوج في فصل الشتاء ودرجة الحرارة تنخفض .</a:t>
            </a:r>
          </a:p>
          <a:p>
            <a:pPr marL="0" indent="0">
              <a:buNone/>
            </a:pPr>
            <a:r>
              <a:rPr lang="ar-SA" sz="4100" b="1" dirty="0" smtClean="0">
                <a:solidFill>
                  <a:schemeClr val="bg1"/>
                </a:solidFill>
                <a:cs typeface="Akhbar MT" pitchFamily="2" charset="-78"/>
              </a:rPr>
              <a:t>مقابل ذلك فإن فصل الصيف يكون جافا نسبيا ودرجات الحرارة ترتفع خلال النهار .</a:t>
            </a:r>
          </a:p>
          <a:p>
            <a:pPr marL="0" indent="0">
              <a:buNone/>
            </a:pPr>
            <a:r>
              <a:rPr lang="ar-SA" sz="4100" b="1" dirty="0" smtClean="0">
                <a:solidFill>
                  <a:schemeClr val="bg1"/>
                </a:solidFill>
                <a:cs typeface="Akhbar MT" pitchFamily="2" charset="-78"/>
              </a:rPr>
              <a:t>الكائنات الحية التي تعيش في هذه المناطق تتمتع بصفات خاصة تمكنها من التأقلم مع ظروف المنطقة المتغيرة .</a:t>
            </a:r>
            <a:endParaRPr lang="ar-SA" sz="4100" b="1" dirty="0">
              <a:solidFill>
                <a:schemeClr val="bg1"/>
              </a:solidFill>
              <a:cs typeface="Akhbar MT" pitchFamily="2" charset="-78"/>
            </a:endParaRPr>
          </a:p>
        </p:txBody>
      </p:sp>
    </p:spTree>
    <p:extLst>
      <p:ext uri="{BB962C8B-B14F-4D97-AF65-F5344CB8AC3E}">
        <p14:creationId xmlns:p14="http://schemas.microsoft.com/office/powerpoint/2010/main" val="1189262100"/>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620688"/>
            <a:ext cx="8445624" cy="5721499"/>
          </a:xfrm>
        </p:spPr>
        <p:txBody>
          <a:bodyPr>
            <a:normAutofit fontScale="92500" lnSpcReduction="20000"/>
          </a:bodyPr>
          <a:lstStyle/>
          <a:p>
            <a:pPr marL="0" indent="0">
              <a:buNone/>
            </a:pPr>
            <a:r>
              <a:rPr lang="ar-SA" sz="4100" b="1" dirty="0">
                <a:cs typeface="Akhbar MT" pitchFamily="2" charset="-78"/>
              </a:rPr>
              <a:t>تعيش البُركة في </a:t>
            </a:r>
            <a:r>
              <a:rPr lang="ar-SA" sz="4100" b="1" dirty="0" smtClean="0">
                <a:cs typeface="Akhbar MT" pitchFamily="2" charset="-78"/>
              </a:rPr>
              <a:t>أوروبا، في </a:t>
            </a:r>
            <a:r>
              <a:rPr lang="ar-SA" sz="4100" b="1" dirty="0">
                <a:cs typeface="Akhbar MT" pitchFamily="2" charset="-78"/>
              </a:rPr>
              <a:t>الشتاء البارد تتجمد مياه البحيرات والبرك ولذا ترحل البرُكة جنوبا الى المناطق الأكثر </a:t>
            </a:r>
            <a:r>
              <a:rPr lang="ar-SA" sz="4100" b="1" dirty="0" smtClean="0">
                <a:cs typeface="Akhbar MT" pitchFamily="2" charset="-78"/>
              </a:rPr>
              <a:t>دفئا. </a:t>
            </a:r>
            <a:r>
              <a:rPr lang="ar-SA" sz="4100" b="1" dirty="0">
                <a:cs typeface="Akhbar MT" pitchFamily="2" charset="-78"/>
              </a:rPr>
              <a:t>أرجل البركة مثل المجذاف وبين أصابعها توجد شرائح </a:t>
            </a:r>
            <a:r>
              <a:rPr lang="ar-SA" sz="4100" b="1" dirty="0" smtClean="0">
                <a:cs typeface="Akhbar MT" pitchFamily="2" charset="-78"/>
              </a:rPr>
              <a:t>لحمية. منقارها </a:t>
            </a:r>
            <a:r>
              <a:rPr lang="ar-SA" sz="4100" b="1" dirty="0">
                <a:cs typeface="Akhbar MT" pitchFamily="2" charset="-78"/>
              </a:rPr>
              <a:t>مسطح تستعمله كمصفاة عند اصطياد الأسماك </a:t>
            </a:r>
            <a:r>
              <a:rPr lang="ar-SA" sz="4100" b="1" dirty="0" smtClean="0">
                <a:cs typeface="Akhbar MT" pitchFamily="2" charset="-78"/>
              </a:rPr>
              <a:t>.</a:t>
            </a:r>
          </a:p>
          <a:p>
            <a:pPr marL="0" indent="0">
              <a:buNone/>
            </a:pPr>
            <a:endParaRPr lang="ar-SA" sz="4100" b="1" dirty="0" smtClean="0">
              <a:cs typeface="Akhbar MT" pitchFamily="2" charset="-78"/>
            </a:endParaRPr>
          </a:p>
          <a:p>
            <a:pPr marL="0" indent="0">
              <a:buNone/>
            </a:pPr>
            <a:r>
              <a:rPr lang="ar-SA" sz="4100" b="1" dirty="0" smtClean="0">
                <a:solidFill>
                  <a:srgbClr val="FF0000"/>
                </a:solidFill>
                <a:cs typeface="Akhbar MT" pitchFamily="2" charset="-78"/>
              </a:rPr>
              <a:t>أجب على الأسئلة التالية: </a:t>
            </a:r>
          </a:p>
          <a:p>
            <a:pPr marL="0" indent="0">
              <a:buNone/>
            </a:pPr>
            <a:r>
              <a:rPr lang="ar-SA" dirty="0"/>
              <a:t>1</a:t>
            </a:r>
            <a:r>
              <a:rPr lang="ar-SA" dirty="0" smtClean="0"/>
              <a:t>. </a:t>
            </a:r>
            <a:r>
              <a:rPr lang="ar-SA" dirty="0"/>
              <a:t>انسخ جمل من النص تدل على ملائمة جسم البرُكة للبيئة </a:t>
            </a:r>
            <a:r>
              <a:rPr lang="ar-SA" dirty="0" smtClean="0"/>
              <a:t>الحياتية؟ </a:t>
            </a:r>
            <a:endParaRPr lang="he-IL" dirty="0"/>
          </a:p>
          <a:p>
            <a:pPr marL="0" indent="0">
              <a:buNone/>
            </a:pPr>
            <a:r>
              <a:rPr lang="ar-SA" dirty="0"/>
              <a:t>2</a:t>
            </a:r>
            <a:r>
              <a:rPr lang="ar-SA" dirty="0" smtClean="0"/>
              <a:t>. </a:t>
            </a:r>
            <a:r>
              <a:rPr lang="ar-SA" dirty="0"/>
              <a:t>اكتب تصرف </a:t>
            </a:r>
            <a:r>
              <a:rPr lang="ar-SA" dirty="0" smtClean="0"/>
              <a:t>سلوكي </a:t>
            </a:r>
            <a:r>
              <a:rPr lang="ar-SA" dirty="0"/>
              <a:t>ل</a:t>
            </a:r>
            <a:r>
              <a:rPr lang="ar-SA" dirty="0" smtClean="0"/>
              <a:t>لبرُكة من أجل التأقلم </a:t>
            </a:r>
            <a:r>
              <a:rPr lang="ar-SA" dirty="0"/>
              <a:t>مع بيئتها </a:t>
            </a:r>
            <a:r>
              <a:rPr lang="ar-SA" dirty="0" smtClean="0"/>
              <a:t>الحياتية.</a:t>
            </a:r>
          </a:p>
          <a:p>
            <a:pPr marL="0" indent="0">
              <a:buNone/>
            </a:pPr>
            <a:r>
              <a:rPr lang="ar-SA" dirty="0" smtClean="0"/>
              <a:t>3</a:t>
            </a:r>
            <a:r>
              <a:rPr lang="ar-SA" dirty="0"/>
              <a:t>. لماذا تهاجر </a:t>
            </a:r>
            <a:r>
              <a:rPr lang="ar-SA" dirty="0" smtClean="0"/>
              <a:t>(ترحل</a:t>
            </a:r>
            <a:r>
              <a:rPr lang="ar-SA" dirty="0"/>
              <a:t>)</a:t>
            </a:r>
            <a:r>
              <a:rPr lang="ar-SA" dirty="0" smtClean="0"/>
              <a:t> </a:t>
            </a:r>
            <a:r>
              <a:rPr lang="ar-SA" dirty="0"/>
              <a:t>البرُكة الى المناطق الجنوبية في فصل </a:t>
            </a:r>
            <a:r>
              <a:rPr lang="ar-SA" dirty="0" smtClean="0"/>
              <a:t>الشتاء؟</a:t>
            </a:r>
          </a:p>
          <a:p>
            <a:pPr marL="0" indent="0">
              <a:buNone/>
            </a:pPr>
            <a:r>
              <a:rPr lang="ar-SA" dirty="0"/>
              <a:t>4</a:t>
            </a:r>
            <a:r>
              <a:rPr lang="ar-SA" dirty="0" smtClean="0"/>
              <a:t>. </a:t>
            </a:r>
            <a:r>
              <a:rPr lang="ar-SA" dirty="0"/>
              <a:t>كيف تستطيع البرُكة السباحة في الماء دون ان تتبلل ؟</a:t>
            </a:r>
            <a:endParaRPr lang="he-IL" dirty="0"/>
          </a:p>
        </p:txBody>
      </p:sp>
    </p:spTree>
    <p:extLst>
      <p:ext uri="{BB962C8B-B14F-4D97-AF65-F5344CB8AC3E}">
        <p14:creationId xmlns:p14="http://schemas.microsoft.com/office/powerpoint/2010/main" val="20403414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scaled="1"/>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fontScale="92500" lnSpcReduction="20000"/>
          </a:bodyPr>
          <a:lstStyle/>
          <a:p>
            <a:pPr marL="0" indent="0" algn="ctr">
              <a:buNone/>
            </a:pPr>
            <a:r>
              <a:rPr lang="ar-SA" sz="6600" b="1" dirty="0" smtClean="0">
                <a:ln w="12700">
                  <a:solidFill>
                    <a:schemeClr val="tx2">
                      <a:satMod val="155000"/>
                    </a:schemeClr>
                  </a:solidFill>
                  <a:prstDash val="solid"/>
                </a:ln>
                <a:solidFill>
                  <a:schemeClr val="bg2">
                    <a:lumMod val="50000"/>
                  </a:schemeClr>
                </a:solidFill>
                <a:effectLst>
                  <a:glow rad="228600">
                    <a:schemeClr val="bg2">
                      <a:lumMod val="50000"/>
                      <a:alpha val="40000"/>
                    </a:schemeClr>
                  </a:glow>
                  <a:outerShdw blurRad="41275" dist="20320" dir="1800000" algn="tl" rotWithShape="0">
                    <a:srgbClr val="000000">
                      <a:alpha val="40000"/>
                    </a:srgbClr>
                  </a:outerShdw>
                </a:effectLst>
                <a:latin typeface="+mj-lt"/>
                <a:ea typeface="+mj-ea"/>
                <a:cs typeface="+mj-cs"/>
              </a:rPr>
              <a:t>مناطق استوائية </a:t>
            </a:r>
            <a:endParaRPr lang="ar-SA" sz="6600" b="1" dirty="0">
              <a:ln w="12700">
                <a:solidFill>
                  <a:schemeClr val="tx2">
                    <a:satMod val="155000"/>
                  </a:schemeClr>
                </a:solidFill>
                <a:prstDash val="solid"/>
              </a:ln>
              <a:solidFill>
                <a:schemeClr val="bg2">
                  <a:lumMod val="50000"/>
                </a:schemeClr>
              </a:solidFill>
              <a:effectLst>
                <a:glow rad="228600">
                  <a:schemeClr val="bg2">
                    <a:lumMod val="50000"/>
                    <a:alpha val="40000"/>
                  </a:schemeClr>
                </a:glow>
                <a:outerShdw blurRad="41275" dist="20320" dir="1800000" algn="tl" rotWithShape="0">
                  <a:srgbClr val="000000">
                    <a:alpha val="40000"/>
                  </a:srgbClr>
                </a:outerShdw>
              </a:effectLst>
              <a:latin typeface="+mj-lt"/>
              <a:ea typeface="+mj-ea"/>
              <a:cs typeface="+mj-cs"/>
            </a:endParaRPr>
          </a:p>
          <a:p>
            <a:pPr marL="0" indent="0">
              <a:buNone/>
            </a:pPr>
            <a:r>
              <a:rPr lang="ar-SA" dirty="0" smtClean="0"/>
              <a:t> </a:t>
            </a:r>
            <a:endParaRPr lang="ar-SA" sz="900" dirty="0" smtClean="0"/>
          </a:p>
          <a:p>
            <a:pPr marL="0" indent="0">
              <a:buNone/>
            </a:pPr>
            <a:r>
              <a:rPr lang="ar-SA" sz="3900" b="1" dirty="0" smtClean="0">
                <a:cs typeface="Akhbar MT" pitchFamily="2" charset="-78"/>
              </a:rPr>
              <a:t>تسود </a:t>
            </a:r>
            <a:r>
              <a:rPr lang="ar-SA" sz="3900" b="1" dirty="0">
                <a:cs typeface="Akhbar MT" pitchFamily="2" charset="-78"/>
              </a:rPr>
              <a:t>في ه</a:t>
            </a:r>
            <a:r>
              <a:rPr lang="ar-SA" sz="3900" b="1" dirty="0" smtClean="0">
                <a:cs typeface="Akhbar MT" pitchFamily="2" charset="-78"/>
              </a:rPr>
              <a:t>ذه </a:t>
            </a:r>
            <a:r>
              <a:rPr lang="ar-SA" sz="3900" b="1" dirty="0">
                <a:cs typeface="Akhbar MT" pitchFamily="2" charset="-78"/>
              </a:rPr>
              <a:t>البيئة كل أيام السنة درجة حرارة دافئة </a:t>
            </a:r>
            <a:r>
              <a:rPr lang="ar-SA" sz="3900" b="1" dirty="0" smtClean="0">
                <a:cs typeface="Akhbar MT" pitchFamily="2" charset="-78"/>
              </a:rPr>
              <a:t>ولطيفة وتسقط </a:t>
            </a:r>
            <a:r>
              <a:rPr lang="ar-SA" sz="3900" b="1" dirty="0">
                <a:cs typeface="Akhbar MT" pitchFamily="2" charset="-78"/>
              </a:rPr>
              <a:t>الأمطار كل الأيام .</a:t>
            </a:r>
          </a:p>
          <a:p>
            <a:pPr marL="0" indent="0">
              <a:buNone/>
            </a:pPr>
            <a:r>
              <a:rPr lang="ar-SA" sz="3900" b="1" dirty="0">
                <a:cs typeface="Akhbar MT" pitchFamily="2" charset="-78"/>
              </a:rPr>
              <a:t>المركبات الجامدة مريحة جدا للكائنات الحية ولذا فإن العديد منها يتواجد وبكثرة </a:t>
            </a:r>
            <a:r>
              <a:rPr lang="ar-SA" sz="3900" b="1" dirty="0" smtClean="0">
                <a:cs typeface="Akhbar MT" pitchFamily="2" charset="-78"/>
              </a:rPr>
              <a:t>في منطقة </a:t>
            </a:r>
            <a:r>
              <a:rPr lang="ar-SA" sz="3900" b="1" dirty="0">
                <a:cs typeface="Akhbar MT" pitchFamily="2" charset="-78"/>
              </a:rPr>
              <a:t>خط </a:t>
            </a:r>
            <a:r>
              <a:rPr lang="ar-SA" sz="3900" b="1" dirty="0" smtClean="0">
                <a:cs typeface="Akhbar MT" pitchFamily="2" charset="-78"/>
              </a:rPr>
              <a:t>الاستواء.</a:t>
            </a:r>
          </a:p>
          <a:p>
            <a:pPr marL="0" indent="0">
              <a:buNone/>
            </a:pPr>
            <a:r>
              <a:rPr lang="ar-SA" sz="3900" b="1" dirty="0">
                <a:cs typeface="Akhbar MT" pitchFamily="2" charset="-78"/>
              </a:rPr>
              <a:t>يعيش قرد العنكبوت في الغابات كثيفة الأشجار ,</a:t>
            </a:r>
            <a:r>
              <a:rPr lang="ar-SA" sz="3900" b="1" dirty="0" smtClean="0">
                <a:cs typeface="Akhbar MT" pitchFamily="2" charset="-78"/>
              </a:rPr>
              <a:t>يقضي حياته على </a:t>
            </a:r>
            <a:r>
              <a:rPr lang="ar-SA" sz="3900" b="1" dirty="0">
                <a:cs typeface="Akhbar MT" pitchFamily="2" charset="-78"/>
              </a:rPr>
              <a:t>أغصان الأشجار يتغذى على </a:t>
            </a:r>
            <a:r>
              <a:rPr lang="ar-SA" sz="3900" b="1" dirty="0" smtClean="0">
                <a:cs typeface="Akhbar MT" pitchFamily="2" charset="-78"/>
              </a:rPr>
              <a:t>الفواكه والحشرات التي يجدها </a:t>
            </a:r>
            <a:r>
              <a:rPr lang="ar-SA" sz="3900" b="1" dirty="0">
                <a:cs typeface="Akhbar MT" pitchFamily="2" charset="-78"/>
              </a:rPr>
              <a:t>على الأغصان .</a:t>
            </a:r>
          </a:p>
          <a:p>
            <a:pPr marL="0" indent="0">
              <a:buNone/>
            </a:pPr>
            <a:r>
              <a:rPr lang="ar-SA" sz="3900" b="1" dirty="0">
                <a:cs typeface="Akhbar MT" pitchFamily="2" charset="-78"/>
              </a:rPr>
              <a:t>للقرد ذيل طويل </a:t>
            </a:r>
            <a:r>
              <a:rPr lang="ar-SA" sz="3900" b="1" dirty="0" smtClean="0">
                <a:cs typeface="Akhbar MT" pitchFamily="2" charset="-78"/>
              </a:rPr>
              <a:t>يستعمله </a:t>
            </a:r>
            <a:r>
              <a:rPr lang="ar-SA" sz="3900" b="1" dirty="0">
                <a:cs typeface="Akhbar MT" pitchFamily="2" charset="-78"/>
              </a:rPr>
              <a:t>للامساك بالأغصان والتحرك </a:t>
            </a:r>
            <a:r>
              <a:rPr lang="ar-SA" sz="3900" b="1" dirty="0" smtClean="0">
                <a:cs typeface="Akhbar MT" pitchFamily="2" charset="-78"/>
              </a:rPr>
              <a:t>بأمان وبسرعة </a:t>
            </a:r>
            <a:r>
              <a:rPr lang="ar-SA" sz="3900" b="1" dirty="0">
                <a:cs typeface="Akhbar MT" pitchFamily="2" charset="-78"/>
              </a:rPr>
              <a:t>من غصن الى غصن .</a:t>
            </a:r>
            <a:endParaRPr lang="he-IL" sz="3900" dirty="0"/>
          </a:p>
        </p:txBody>
      </p:sp>
    </p:spTree>
    <p:extLst>
      <p:ext uri="{BB962C8B-B14F-4D97-AF65-F5344CB8AC3E}">
        <p14:creationId xmlns:p14="http://schemas.microsoft.com/office/powerpoint/2010/main" val="174475323"/>
      </p:ext>
    </p:extLst>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4000" b="1" dirty="0" smtClean="0">
                <a:solidFill>
                  <a:srgbClr val="FF0000"/>
                </a:solidFill>
              </a:rPr>
              <a:t>أجب على الأسئلة التالية:</a:t>
            </a:r>
            <a:endParaRPr lang="he-IL" sz="4000" b="1" dirty="0">
              <a:solidFill>
                <a:srgbClr val="FF0000"/>
              </a:solidFill>
            </a:endParaRPr>
          </a:p>
        </p:txBody>
      </p:sp>
      <p:sp>
        <p:nvSpPr>
          <p:cNvPr id="3" name="عنصر نائب للمحتوى 2"/>
          <p:cNvSpPr>
            <a:spLocks noGrp="1"/>
          </p:cNvSpPr>
          <p:nvPr>
            <p:ph idx="1"/>
          </p:nvPr>
        </p:nvSpPr>
        <p:spPr/>
        <p:txBody>
          <a:bodyPr/>
          <a:lstStyle/>
          <a:p>
            <a:pPr marL="514350" indent="-514350">
              <a:buAutoNum type="arabicPeriod"/>
            </a:pPr>
            <a:r>
              <a:rPr lang="ar-SA" b="1" dirty="0" smtClean="0"/>
              <a:t>كيف يساهم </a:t>
            </a:r>
            <a:r>
              <a:rPr lang="ar-SA" b="1" dirty="0"/>
              <a:t>مبنى جسم القرد العيش في بيئة متشابكة الأشجار </a:t>
            </a:r>
            <a:r>
              <a:rPr lang="ar-SA" b="1" dirty="0" smtClean="0"/>
              <a:t>؟</a:t>
            </a:r>
          </a:p>
          <a:p>
            <a:pPr marL="514350" indent="-514350">
              <a:buAutoNum type="arabicPeriod"/>
            </a:pPr>
            <a:r>
              <a:rPr lang="ar-SA" b="1" dirty="0"/>
              <a:t> اذكر مركبات بيئية </a:t>
            </a:r>
            <a:r>
              <a:rPr lang="ar-SA" b="1" dirty="0" smtClean="0"/>
              <a:t>استوائية</a:t>
            </a:r>
          </a:p>
          <a:p>
            <a:pPr marL="0" indent="0">
              <a:buNone/>
            </a:pPr>
            <a:r>
              <a:rPr lang="ar-SA" b="1" dirty="0" smtClean="0"/>
              <a:t> </a:t>
            </a:r>
            <a:r>
              <a:rPr lang="ar-SA" b="1" dirty="0"/>
              <a:t>تساعد العديد من الكائنات الحية </a:t>
            </a:r>
            <a:endParaRPr lang="ar-SA" b="1" dirty="0" smtClean="0"/>
          </a:p>
          <a:p>
            <a:pPr marL="0" indent="0">
              <a:buNone/>
            </a:pPr>
            <a:r>
              <a:rPr lang="ar-SA" b="1" dirty="0" smtClean="0"/>
              <a:t>العيش </a:t>
            </a:r>
            <a:r>
              <a:rPr lang="ar-SA" b="1" dirty="0"/>
              <a:t>فيها </a:t>
            </a:r>
            <a:r>
              <a:rPr lang="ar-SA" b="1" dirty="0" smtClean="0"/>
              <a:t>؟</a:t>
            </a:r>
          </a:p>
        </p:txBody>
      </p:sp>
      <p:pic>
        <p:nvPicPr>
          <p:cNvPr id="1026" name="Picture 2" descr="C:\Users\Arabic\Desktop\__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48880"/>
            <a:ext cx="3645024" cy="388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47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scaled="1"/>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904656"/>
          </a:xfrm>
        </p:spPr>
        <p:txBody>
          <a:bodyPr>
            <a:normAutofit fontScale="55000" lnSpcReduction="20000"/>
          </a:bodyPr>
          <a:lstStyle/>
          <a:p>
            <a:pPr marL="0" indent="0" algn="ctr">
              <a:buNone/>
            </a:pPr>
            <a:r>
              <a:rPr lang="ar-SA" sz="7800" b="1" dirty="0">
                <a:ln w="12700">
                  <a:solidFill>
                    <a:schemeClr val="tx2">
                      <a:satMod val="155000"/>
                    </a:schemeClr>
                  </a:solidFill>
                  <a:prstDash val="solid"/>
                </a:ln>
                <a:solidFill>
                  <a:schemeClr val="bg2">
                    <a:lumMod val="50000"/>
                  </a:schemeClr>
                </a:solidFill>
                <a:effectLst>
                  <a:glow rad="228600">
                    <a:schemeClr val="bg2">
                      <a:lumMod val="50000"/>
                      <a:alpha val="40000"/>
                    </a:schemeClr>
                  </a:glow>
                  <a:outerShdw blurRad="41275" dist="20320" dir="1800000" algn="tl" rotWithShape="0">
                    <a:srgbClr val="000000">
                      <a:alpha val="40000"/>
                    </a:srgbClr>
                  </a:outerShdw>
                </a:effectLst>
                <a:latin typeface="+mj-lt"/>
                <a:ea typeface="+mj-ea"/>
                <a:cs typeface="+mj-cs"/>
              </a:rPr>
              <a:t>القطب </a:t>
            </a:r>
            <a:r>
              <a:rPr lang="ar-SA" sz="7800" b="1" dirty="0" smtClean="0">
                <a:ln w="12700">
                  <a:solidFill>
                    <a:schemeClr val="tx2">
                      <a:satMod val="155000"/>
                    </a:schemeClr>
                  </a:solidFill>
                  <a:prstDash val="solid"/>
                </a:ln>
                <a:solidFill>
                  <a:schemeClr val="bg2">
                    <a:lumMod val="50000"/>
                  </a:schemeClr>
                </a:solidFill>
                <a:effectLst>
                  <a:glow rad="228600">
                    <a:schemeClr val="bg2">
                      <a:lumMod val="50000"/>
                      <a:alpha val="40000"/>
                    </a:schemeClr>
                  </a:glow>
                  <a:outerShdw blurRad="41275" dist="20320" dir="1800000" algn="tl" rotWithShape="0">
                    <a:srgbClr val="000000">
                      <a:alpha val="40000"/>
                    </a:srgbClr>
                  </a:outerShdw>
                </a:effectLst>
                <a:latin typeface="+mj-lt"/>
                <a:ea typeface="+mj-ea"/>
                <a:cs typeface="+mj-cs"/>
              </a:rPr>
              <a:t>المتجمد </a:t>
            </a:r>
            <a:endParaRPr lang="ar-SA" sz="7800" b="1" dirty="0">
              <a:ln w="12700">
                <a:solidFill>
                  <a:schemeClr val="tx2">
                    <a:satMod val="155000"/>
                  </a:schemeClr>
                </a:solidFill>
                <a:prstDash val="solid"/>
              </a:ln>
              <a:solidFill>
                <a:schemeClr val="bg2">
                  <a:lumMod val="50000"/>
                </a:schemeClr>
              </a:solidFill>
              <a:effectLst>
                <a:glow rad="228600">
                  <a:schemeClr val="bg2">
                    <a:lumMod val="50000"/>
                    <a:alpha val="40000"/>
                  </a:schemeClr>
                </a:glow>
                <a:outerShdw blurRad="41275" dist="20320" dir="1800000" algn="tl" rotWithShape="0">
                  <a:srgbClr val="000000">
                    <a:alpha val="40000"/>
                  </a:srgbClr>
                </a:outerShdw>
              </a:effectLst>
              <a:latin typeface="+mj-lt"/>
              <a:ea typeface="+mj-ea"/>
              <a:cs typeface="+mj-cs"/>
            </a:endParaRPr>
          </a:p>
          <a:p>
            <a:pPr marL="0" indent="0">
              <a:buNone/>
            </a:pPr>
            <a:endParaRPr lang="ar-SA" sz="1000" b="1" dirty="0" smtClean="0">
              <a:cs typeface="Akhbar MT" pitchFamily="2" charset="-78"/>
            </a:endParaRPr>
          </a:p>
          <a:p>
            <a:pPr marL="0" indent="0">
              <a:buNone/>
            </a:pPr>
            <a:endParaRPr lang="ar-SA" sz="1000" b="1" dirty="0">
              <a:cs typeface="Akhbar MT" pitchFamily="2" charset="-78"/>
            </a:endParaRPr>
          </a:p>
          <a:p>
            <a:pPr marL="0" indent="0">
              <a:buNone/>
            </a:pPr>
            <a:r>
              <a:rPr lang="ar-SA" sz="6700" dirty="0" smtClean="0">
                <a:solidFill>
                  <a:schemeClr val="tx1">
                    <a:lumMod val="95000"/>
                    <a:lumOff val="5000"/>
                  </a:schemeClr>
                </a:solidFill>
                <a:cs typeface="Akhbar MT" pitchFamily="2" charset="-78"/>
              </a:rPr>
              <a:t>تسود في هذه المنطقة درجات حرارة منخفضة جدا معظم أيام السنة. عند ارتفاع درجة الحرارة لبضع أسابيع، المياه المتجمدة تنصهر. تنجح أصناف قليلة من الكائنات الحية العيش والتأقلم في هذه المنطقة المتجمدة. يعيش الدب في بيئة يكون الشتاء فيها باردا وطويلا . يتغذى الدب على الأسماك، لحوم حيوانات وفواكه برية. </a:t>
            </a:r>
          </a:p>
          <a:p>
            <a:pPr marL="0" indent="0">
              <a:buNone/>
            </a:pPr>
            <a:r>
              <a:rPr lang="ar-SA" sz="6700" dirty="0" smtClean="0">
                <a:solidFill>
                  <a:schemeClr val="tx1">
                    <a:lumMod val="95000"/>
                    <a:lumOff val="5000"/>
                  </a:schemeClr>
                </a:solidFill>
                <a:cs typeface="Akhbar MT" pitchFamily="2" charset="-78"/>
              </a:rPr>
              <a:t>عندما تتغطى الأرض بطبقة ثلوج ومياه الأنهار تتجمد فإن أصناف قليلة من الكائنات الحية تبقى فعالة . يدخل الدب في سبات شتوي في هذه الفترة لا يحتاج للغذاء لأنه يستغل مخزون الدهون المتراكمة في جسمه وهكذا ينجح بالتأقلم مع ظروف المنطقة القاسية.</a:t>
            </a:r>
            <a:endParaRPr lang="he-IL" sz="6700" dirty="0">
              <a:solidFill>
                <a:schemeClr val="tx1">
                  <a:lumMod val="95000"/>
                  <a:lumOff val="5000"/>
                </a:schemeClr>
              </a:solidFill>
              <a:cs typeface="+mj-cs"/>
            </a:endParaRPr>
          </a:p>
        </p:txBody>
      </p:sp>
    </p:spTree>
    <p:extLst>
      <p:ext uri="{BB962C8B-B14F-4D97-AF65-F5344CB8AC3E}">
        <p14:creationId xmlns:p14="http://schemas.microsoft.com/office/powerpoint/2010/main" val="42219922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normAutofit/>
          </a:bodyPr>
          <a:lstStyle/>
          <a:p>
            <a:pPr algn="r"/>
            <a:r>
              <a:rPr lang="ar-SA" sz="4000" b="1" dirty="0" smtClean="0">
                <a:solidFill>
                  <a:srgbClr val="FF0000"/>
                </a:solidFill>
              </a:rPr>
              <a:t>أجب على الأسئلة التالية:</a:t>
            </a:r>
            <a:endParaRPr lang="he-IL" sz="4000" b="1" dirty="0">
              <a:solidFill>
                <a:srgbClr val="FF0000"/>
              </a:solidFill>
            </a:endParaRPr>
          </a:p>
        </p:txBody>
      </p:sp>
      <p:sp>
        <p:nvSpPr>
          <p:cNvPr id="3" name="عنصر نائب للمحتوى 2"/>
          <p:cNvSpPr>
            <a:spLocks noGrp="1"/>
          </p:cNvSpPr>
          <p:nvPr>
            <p:ph idx="1"/>
          </p:nvPr>
        </p:nvSpPr>
        <p:spPr>
          <a:xfrm>
            <a:off x="755576" y="1268760"/>
            <a:ext cx="8229600" cy="4525963"/>
          </a:xfrm>
        </p:spPr>
        <p:txBody>
          <a:bodyPr>
            <a:normAutofit fontScale="85000" lnSpcReduction="20000"/>
          </a:bodyPr>
          <a:lstStyle/>
          <a:p>
            <a:pPr marL="514350" indent="-514350">
              <a:buAutoNum type="arabicPeriod"/>
            </a:pPr>
            <a:r>
              <a:rPr lang="ar-SA" b="1" dirty="0" smtClean="0"/>
              <a:t>ما </a:t>
            </a:r>
            <a:r>
              <a:rPr lang="ar-SA" b="1" dirty="0"/>
              <a:t>المقصود بظروف المنطقة القاسية </a:t>
            </a:r>
            <a:r>
              <a:rPr lang="ar-SA" b="1" dirty="0" smtClean="0"/>
              <a:t>؟</a:t>
            </a:r>
            <a:endParaRPr lang="ar-SA" b="1" dirty="0"/>
          </a:p>
          <a:p>
            <a:pPr marL="0" indent="0">
              <a:buNone/>
            </a:pPr>
            <a:r>
              <a:rPr lang="ar-SA" b="1" dirty="0" smtClean="0"/>
              <a:t>2</a:t>
            </a:r>
            <a:r>
              <a:rPr lang="ar-SA" b="1" dirty="0"/>
              <a:t>. اكتب المركب البيئي الحي الذي يقل في فصل الشتاء في القطب المتجمد </a:t>
            </a:r>
            <a:r>
              <a:rPr lang="ar-SA" b="1" dirty="0" smtClean="0"/>
              <a:t>؟</a:t>
            </a:r>
            <a:endParaRPr lang="ar-SA" b="1" dirty="0"/>
          </a:p>
          <a:p>
            <a:pPr marL="0" indent="0">
              <a:buNone/>
            </a:pPr>
            <a:r>
              <a:rPr lang="ar-SA" b="1" dirty="0"/>
              <a:t>3</a:t>
            </a:r>
            <a:r>
              <a:rPr lang="ar-SA" b="1" dirty="0" smtClean="0"/>
              <a:t>. </a:t>
            </a:r>
            <a:r>
              <a:rPr lang="ar-SA" b="1" dirty="0"/>
              <a:t>كيف ينجح الدب بالتأقلم في ه</a:t>
            </a:r>
            <a:r>
              <a:rPr lang="ar-SA" b="1" dirty="0" smtClean="0"/>
              <a:t>ذه </a:t>
            </a:r>
            <a:r>
              <a:rPr lang="ar-SA" b="1" dirty="0"/>
              <a:t>المنطقة الباردة ؟ اختر الإجابة الصحيحة .</a:t>
            </a:r>
          </a:p>
          <a:p>
            <a:pPr marL="0" indent="0">
              <a:buNone/>
            </a:pPr>
            <a:r>
              <a:rPr lang="ar-SA" b="1" dirty="0" smtClean="0"/>
              <a:t>       أ</a:t>
            </a:r>
            <a:r>
              <a:rPr lang="ar-SA" b="1" dirty="0"/>
              <a:t>. يكسو جسم الدب فروه بيضاء </a:t>
            </a:r>
            <a:r>
              <a:rPr lang="ar-SA" b="1" dirty="0" smtClean="0"/>
              <a:t>تحميه </a:t>
            </a:r>
            <a:r>
              <a:rPr lang="ar-SA" b="1" dirty="0"/>
              <a:t>من البرد الشديد</a:t>
            </a:r>
          </a:p>
          <a:p>
            <a:pPr marL="0" indent="0">
              <a:buNone/>
            </a:pPr>
            <a:r>
              <a:rPr lang="ar-SA" b="1" dirty="0" smtClean="0"/>
              <a:t>      ب</a:t>
            </a:r>
            <a:r>
              <a:rPr lang="ar-SA" b="1" dirty="0"/>
              <a:t>. ينام الدب لمدة أشهر حتى تنصهر الثلوج وتظهر بعض الكائنات </a:t>
            </a:r>
            <a:endParaRPr lang="ar-SA" b="1" dirty="0" smtClean="0"/>
          </a:p>
          <a:p>
            <a:pPr marL="0" indent="0">
              <a:buNone/>
            </a:pPr>
            <a:r>
              <a:rPr lang="ar-SA" b="1" dirty="0"/>
              <a:t> </a:t>
            </a:r>
            <a:r>
              <a:rPr lang="ar-SA" b="1" dirty="0" smtClean="0"/>
              <a:t>         الحية.     </a:t>
            </a:r>
            <a:endParaRPr lang="ar-SA" b="1" dirty="0"/>
          </a:p>
          <a:p>
            <a:pPr marL="0" indent="0">
              <a:buNone/>
            </a:pPr>
            <a:r>
              <a:rPr lang="ar-SA" b="1" dirty="0" smtClean="0"/>
              <a:t>      ج</a:t>
            </a:r>
            <a:r>
              <a:rPr lang="ar-SA" b="1" dirty="0"/>
              <a:t>. طبقة </a:t>
            </a:r>
            <a:r>
              <a:rPr lang="ar-SA" b="1" dirty="0" smtClean="0"/>
              <a:t>الدهون </a:t>
            </a:r>
            <a:r>
              <a:rPr lang="ar-SA" b="1" dirty="0"/>
              <a:t>السميكة التي تغطي </a:t>
            </a:r>
            <a:r>
              <a:rPr lang="ar-SA" b="1" dirty="0" smtClean="0"/>
              <a:t>جسمه </a:t>
            </a:r>
          </a:p>
          <a:p>
            <a:pPr marL="0" indent="0">
              <a:buNone/>
            </a:pPr>
            <a:r>
              <a:rPr lang="ar-SA" b="1" dirty="0"/>
              <a:t> </a:t>
            </a:r>
            <a:r>
              <a:rPr lang="ar-SA" b="1" dirty="0" smtClean="0"/>
              <a:t>         حتى أقدامه تحميه </a:t>
            </a:r>
            <a:r>
              <a:rPr lang="ar-SA" b="1" dirty="0"/>
              <a:t>من </a:t>
            </a:r>
            <a:r>
              <a:rPr lang="ar-SA" b="1" dirty="0" smtClean="0"/>
              <a:t>البرد </a:t>
            </a:r>
            <a:r>
              <a:rPr lang="ar-SA" b="1" dirty="0"/>
              <a:t>الشديد</a:t>
            </a:r>
          </a:p>
          <a:p>
            <a:pPr marL="0" indent="0">
              <a:buNone/>
            </a:pPr>
            <a:r>
              <a:rPr lang="ar-SA" b="1" dirty="0" smtClean="0"/>
              <a:t>       د</a:t>
            </a:r>
            <a:r>
              <a:rPr lang="ar-SA" b="1" dirty="0"/>
              <a:t>. كل الإجابات </a:t>
            </a:r>
            <a:r>
              <a:rPr lang="ar-SA" b="1" dirty="0" smtClean="0"/>
              <a:t>صحيحة.</a:t>
            </a:r>
            <a:endParaRPr lang="he-IL" dirty="0"/>
          </a:p>
        </p:txBody>
      </p:sp>
      <p:pic>
        <p:nvPicPr>
          <p:cNvPr id="2050" name="Picture 2" descr="C:\Users\Arabic\Desktop\y7s058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172"/>
            <a:ext cx="2376264" cy="15245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rabic\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95536" y="4293096"/>
            <a:ext cx="2880320" cy="2284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95230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560" y="260648"/>
            <a:ext cx="8877672" cy="2002234"/>
          </a:xfrm>
        </p:spPr>
        <p:txBody>
          <a:bodyPr>
            <a:noAutofit/>
          </a:bodyPr>
          <a:lstStyle/>
          <a:p>
            <a:r>
              <a:rPr lang="ar-LB" sz="7200" dirty="0" smtClean="0"/>
              <a:t>      </a:t>
            </a:r>
            <a:r>
              <a:rPr lang="ar-LB" sz="6000" dirty="0" smtClean="0"/>
              <a:t>ال</a:t>
            </a:r>
            <a:r>
              <a:rPr lang="ar-SA" sz="6000" dirty="0" smtClean="0"/>
              <a:t>ب</a:t>
            </a:r>
            <a:r>
              <a:rPr lang="ar-LB" sz="6000" dirty="0" err="1" smtClean="0"/>
              <a:t>يئة</a:t>
            </a:r>
            <a:r>
              <a:rPr lang="ar-LB" sz="6000" dirty="0" smtClean="0"/>
              <a:t> الحياتية </a:t>
            </a:r>
            <a:r>
              <a:rPr lang="ar-SA" sz="7200" dirty="0" smtClean="0"/>
              <a:t/>
            </a:r>
            <a:br>
              <a:rPr lang="ar-SA" sz="7200" dirty="0" smtClean="0"/>
            </a:br>
            <a:r>
              <a:rPr lang="ar-SA" sz="7200" dirty="0" smtClean="0"/>
              <a:t>       ضفة نهر </a:t>
            </a:r>
            <a:r>
              <a:rPr lang="ar-LB" sz="7200" dirty="0" smtClean="0"/>
              <a:t>  </a:t>
            </a:r>
            <a:endParaRPr lang="he-IL" sz="7200" dirty="0"/>
          </a:p>
        </p:txBody>
      </p:sp>
      <p:pic>
        <p:nvPicPr>
          <p:cNvPr id="1026" name="Picture 2" descr="C:\Users\Arabic\Desktop\588_211383_12618774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896"/>
            <a:ext cx="9144000" cy="4342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3750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88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ar-LB" sz="4800" b="1" dirty="0" smtClean="0">
                <a:solidFill>
                  <a:schemeClr val="tx2">
                    <a:lumMod val="75000"/>
                  </a:schemeClr>
                </a:solidFill>
              </a:rPr>
              <a:t>المنطقة الموجودة فيها</a:t>
            </a:r>
            <a:endParaRPr lang="he-IL" sz="4800" b="1" dirty="0">
              <a:solidFill>
                <a:schemeClr val="tx2">
                  <a:lumMod val="75000"/>
                </a:schemeClr>
              </a:solidFill>
            </a:endParaRPr>
          </a:p>
        </p:txBody>
      </p:sp>
      <p:sp>
        <p:nvSpPr>
          <p:cNvPr id="3" name="מציין מיקום תוכן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marL="0" indent="0">
              <a:buNone/>
            </a:pPr>
            <a:r>
              <a:rPr lang="ar-LB" sz="4000" b="1" dirty="0" smtClean="0">
                <a:cs typeface="Akhbar MT" pitchFamily="2" charset="-78"/>
              </a:rPr>
              <a:t>ممكن ان تكون هذه البيئة في مناطق عديدة مثل:</a:t>
            </a:r>
          </a:p>
          <a:p>
            <a:r>
              <a:rPr lang="ar-LB" sz="4000" b="1" dirty="0" smtClean="0">
                <a:cs typeface="Akhbar MT" pitchFamily="2" charset="-78"/>
              </a:rPr>
              <a:t>الجليل الاعلى</a:t>
            </a:r>
          </a:p>
          <a:p>
            <a:r>
              <a:rPr lang="ar-LB" sz="4000" b="1" dirty="0" smtClean="0">
                <a:cs typeface="Akhbar MT" pitchFamily="2" charset="-78"/>
              </a:rPr>
              <a:t>النقب</a:t>
            </a:r>
          </a:p>
          <a:p>
            <a:r>
              <a:rPr lang="ar-LB" sz="4000" b="1" dirty="0" smtClean="0">
                <a:cs typeface="Akhbar MT" pitchFamily="2" charset="-78"/>
              </a:rPr>
              <a:t>غور الاردن </a:t>
            </a:r>
          </a:p>
          <a:p>
            <a:pPr marL="0" indent="0">
              <a:buNone/>
            </a:pPr>
            <a:endParaRPr lang="ar-LB" dirty="0" smtClean="0">
              <a:solidFill>
                <a:srgbClr val="FF0000"/>
              </a:solidFill>
            </a:endParaRPr>
          </a:p>
          <a:p>
            <a:endParaRPr lang="he-IL" dirty="0">
              <a:solidFill>
                <a:srgbClr val="FF0000"/>
              </a:solidFill>
            </a:endParaRPr>
          </a:p>
        </p:txBody>
      </p:sp>
      <p:pic>
        <p:nvPicPr>
          <p:cNvPr id="4" name="תמונה 3" descr="images (2).jpg"/>
          <p:cNvPicPr>
            <a:picLocks noChangeAspect="1"/>
          </p:cNvPicPr>
          <p:nvPr/>
        </p:nvPicPr>
        <p:blipFill>
          <a:blip r:embed="rId2" cstate="print"/>
          <a:stretch>
            <a:fillRect/>
          </a:stretch>
        </p:blipFill>
        <p:spPr>
          <a:xfrm>
            <a:off x="6180918" y="4509120"/>
            <a:ext cx="2677960" cy="2016224"/>
          </a:xfrm>
          <a:prstGeom prst="rect">
            <a:avLst/>
          </a:prstGeom>
          <a:ln>
            <a:noFill/>
          </a:ln>
          <a:effectLst>
            <a:softEdge rad="112500"/>
          </a:effectLst>
        </p:spPr>
      </p:pic>
      <p:pic>
        <p:nvPicPr>
          <p:cNvPr id="5" name="תמונה 4" descr="images (3).jpg"/>
          <p:cNvPicPr>
            <a:picLocks noChangeAspect="1"/>
          </p:cNvPicPr>
          <p:nvPr/>
        </p:nvPicPr>
        <p:blipFill>
          <a:blip r:embed="rId3" cstate="print"/>
          <a:stretch>
            <a:fillRect/>
          </a:stretch>
        </p:blipFill>
        <p:spPr>
          <a:xfrm>
            <a:off x="3347864" y="4505971"/>
            <a:ext cx="2736304" cy="2060152"/>
          </a:xfrm>
          <a:prstGeom prst="rect">
            <a:avLst/>
          </a:prstGeom>
          <a:ln>
            <a:noFill/>
          </a:ln>
          <a:effectLst>
            <a:softEdge rad="112500"/>
          </a:effectLst>
        </p:spPr>
      </p:pic>
      <p:pic>
        <p:nvPicPr>
          <p:cNvPr id="6" name="תמונה 5" descr="הורד.jpg"/>
          <p:cNvPicPr>
            <a:picLocks noChangeAspect="1"/>
          </p:cNvPicPr>
          <p:nvPr/>
        </p:nvPicPr>
        <p:blipFill>
          <a:blip r:embed="rId4" cstate="print"/>
          <a:stretch>
            <a:fillRect/>
          </a:stretch>
        </p:blipFill>
        <p:spPr>
          <a:xfrm>
            <a:off x="269249" y="4509120"/>
            <a:ext cx="2925854" cy="2097782"/>
          </a:xfrm>
          <a:prstGeom prst="rect">
            <a:avLst/>
          </a:prstGeom>
          <a:ln>
            <a:noFill/>
          </a:ln>
          <a:effectLst>
            <a:softEdge rad="112500"/>
          </a:effectLst>
        </p:spPr>
      </p:pic>
    </p:spTree>
    <p:extLst>
      <p:ext uri="{BB962C8B-B14F-4D97-AF65-F5344CB8AC3E}">
        <p14:creationId xmlns:p14="http://schemas.microsoft.com/office/powerpoint/2010/main" val="3404204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0" y="836712"/>
            <a:ext cx="4341168" cy="5577483"/>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ar-LB"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khbar MT" pitchFamily="2" charset="-78"/>
              </a:rPr>
              <a:t>مميزات المركبات الجامدة في البيئة</a:t>
            </a:r>
            <a:r>
              <a:rPr lang="ar-S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khbar MT" pitchFamily="2" charset="-78"/>
              </a:rPr>
              <a:t>:</a:t>
            </a:r>
          </a:p>
          <a:p>
            <a:r>
              <a:rPr lang="ar-LB" sz="4000" b="1" dirty="0">
                <a:ln w="11430"/>
                <a:effectLst>
                  <a:outerShdw blurRad="50800" dist="39000" dir="5460000" algn="tl">
                    <a:srgbClr val="000000">
                      <a:alpha val="38000"/>
                    </a:srgbClr>
                  </a:outerShdw>
                </a:effectLst>
                <a:cs typeface="Akhbar MT" pitchFamily="2" charset="-78"/>
              </a:rPr>
              <a:t>الضوء </a:t>
            </a:r>
            <a:r>
              <a:rPr lang="ar-LB" sz="4000" b="1" dirty="0" smtClean="0">
                <a:ln w="11430"/>
                <a:effectLst>
                  <a:outerShdw blurRad="50800" dist="39000" dir="5460000" algn="tl">
                    <a:srgbClr val="000000">
                      <a:alpha val="38000"/>
                    </a:srgbClr>
                  </a:outerShdw>
                </a:effectLst>
                <a:cs typeface="Akhbar MT" pitchFamily="2" charset="-78"/>
              </a:rPr>
              <a:t> </a:t>
            </a:r>
            <a:r>
              <a:rPr lang="ar-LB" sz="4000" b="1" dirty="0">
                <a:ln w="11430"/>
                <a:effectLst>
                  <a:outerShdw blurRad="50800" dist="39000" dir="5460000" algn="tl">
                    <a:srgbClr val="000000">
                      <a:alpha val="38000"/>
                    </a:srgbClr>
                  </a:outerShdw>
                </a:effectLst>
                <a:cs typeface="Akhbar MT" pitchFamily="2" charset="-78"/>
              </a:rPr>
              <a:t>قليل او كثير </a:t>
            </a:r>
            <a:r>
              <a:rPr lang="ar-SA" sz="4000" b="1" dirty="0" smtClean="0">
                <a:ln w="11430"/>
                <a:effectLst>
                  <a:outerShdw blurRad="50800" dist="39000" dir="5460000" algn="tl">
                    <a:srgbClr val="000000">
                      <a:alpha val="38000"/>
                    </a:srgbClr>
                  </a:outerShdw>
                </a:effectLst>
                <a:cs typeface="Akhbar MT" pitchFamily="2" charset="-78"/>
              </a:rPr>
              <a:t>ب</a:t>
            </a:r>
            <a:r>
              <a:rPr lang="ar-LB" sz="4000" b="1" dirty="0" smtClean="0">
                <a:ln w="11430"/>
                <a:effectLst>
                  <a:outerShdw blurRad="50800" dist="39000" dir="5460000" algn="tl">
                    <a:srgbClr val="000000">
                      <a:alpha val="38000"/>
                    </a:srgbClr>
                  </a:outerShdw>
                </a:effectLst>
                <a:cs typeface="Akhbar MT" pitchFamily="2" charset="-78"/>
              </a:rPr>
              <a:t>حسب المنطقة</a:t>
            </a:r>
            <a:r>
              <a:rPr lang="ar-SA" sz="4000" b="1" dirty="0" smtClean="0">
                <a:ln w="11430"/>
                <a:effectLst>
                  <a:outerShdw blurRad="50800" dist="39000" dir="5460000" algn="tl">
                    <a:srgbClr val="000000">
                      <a:alpha val="38000"/>
                    </a:srgbClr>
                  </a:outerShdw>
                </a:effectLst>
                <a:cs typeface="Akhbar MT" pitchFamily="2" charset="-78"/>
              </a:rPr>
              <a:t>.</a:t>
            </a:r>
            <a:endParaRPr lang="ar-LB" sz="4000" b="1" dirty="0">
              <a:ln w="11430"/>
              <a:effectLst>
                <a:outerShdw blurRad="50800" dist="39000" dir="5460000" algn="tl">
                  <a:srgbClr val="000000">
                    <a:alpha val="38000"/>
                  </a:srgbClr>
                </a:outerShdw>
              </a:effectLst>
              <a:cs typeface="Akhbar MT" pitchFamily="2" charset="-78"/>
            </a:endParaRPr>
          </a:p>
          <a:p>
            <a:r>
              <a:rPr lang="ar-LB" sz="4000" b="1" dirty="0">
                <a:ln w="11430"/>
                <a:effectLst>
                  <a:outerShdw blurRad="50800" dist="39000" dir="5460000" algn="tl">
                    <a:srgbClr val="000000">
                      <a:alpha val="38000"/>
                    </a:srgbClr>
                  </a:outerShdw>
                </a:effectLst>
                <a:cs typeface="Akhbar MT" pitchFamily="2" charset="-78"/>
              </a:rPr>
              <a:t>حجار او </a:t>
            </a:r>
            <a:r>
              <a:rPr lang="ar-LB" sz="4000" b="1" dirty="0" smtClean="0">
                <a:ln w="11430"/>
                <a:effectLst>
                  <a:outerShdw blurRad="50800" dist="39000" dir="5460000" algn="tl">
                    <a:srgbClr val="000000">
                      <a:alpha val="38000"/>
                    </a:srgbClr>
                  </a:outerShdw>
                </a:effectLst>
                <a:cs typeface="Akhbar MT" pitchFamily="2" charset="-78"/>
              </a:rPr>
              <a:t>صخور</a:t>
            </a:r>
            <a:r>
              <a:rPr lang="ar-SA" sz="4000" b="1" dirty="0" smtClean="0">
                <a:ln w="11430"/>
                <a:effectLst>
                  <a:outerShdw blurRad="50800" dist="39000" dir="5460000" algn="tl">
                    <a:srgbClr val="000000">
                      <a:alpha val="38000"/>
                    </a:srgbClr>
                  </a:outerShdw>
                </a:effectLst>
                <a:cs typeface="Akhbar MT" pitchFamily="2" charset="-78"/>
              </a:rPr>
              <a:t>.</a:t>
            </a:r>
            <a:endParaRPr lang="ar-LB" sz="4000" b="1" dirty="0">
              <a:ln w="11430"/>
              <a:effectLst>
                <a:outerShdw blurRad="50800" dist="39000" dir="5460000" algn="tl">
                  <a:srgbClr val="000000">
                    <a:alpha val="38000"/>
                  </a:srgbClr>
                </a:outerShdw>
              </a:effectLst>
              <a:cs typeface="Akhbar MT" pitchFamily="2" charset="-78"/>
            </a:endParaRPr>
          </a:p>
          <a:p>
            <a:r>
              <a:rPr lang="ar-LB" sz="4000" b="1" dirty="0">
                <a:ln w="11430"/>
                <a:effectLst>
                  <a:outerShdw blurRad="50800" dist="39000" dir="5460000" algn="tl">
                    <a:srgbClr val="000000">
                      <a:alpha val="38000"/>
                    </a:srgbClr>
                  </a:outerShdw>
                </a:effectLst>
                <a:cs typeface="Akhbar MT" pitchFamily="2" charset="-78"/>
              </a:rPr>
              <a:t>التربة </a:t>
            </a:r>
            <a:r>
              <a:rPr lang="ar-LB" sz="4000" b="1" dirty="0" smtClean="0">
                <a:ln w="11430"/>
                <a:effectLst>
                  <a:outerShdw blurRad="50800" dist="39000" dir="5460000" algn="tl">
                    <a:srgbClr val="000000">
                      <a:alpha val="38000"/>
                    </a:srgbClr>
                  </a:outerShdw>
                </a:effectLst>
                <a:cs typeface="Akhbar MT" pitchFamily="2" charset="-78"/>
              </a:rPr>
              <a:t>رطبة</a:t>
            </a:r>
            <a:r>
              <a:rPr lang="ar-SA" sz="4000" b="1" dirty="0" smtClean="0">
                <a:ln w="11430"/>
                <a:effectLst>
                  <a:outerShdw blurRad="50800" dist="39000" dir="5460000" algn="tl">
                    <a:srgbClr val="000000">
                      <a:alpha val="38000"/>
                    </a:srgbClr>
                  </a:outerShdw>
                </a:effectLst>
                <a:cs typeface="Akhbar MT" pitchFamily="2" charset="-78"/>
              </a:rPr>
              <a:t>.</a:t>
            </a:r>
            <a:endParaRPr lang="ar-LB" sz="4000" b="1" dirty="0">
              <a:ln w="11430"/>
              <a:effectLst>
                <a:outerShdw blurRad="50800" dist="39000" dir="5460000" algn="tl">
                  <a:srgbClr val="000000">
                    <a:alpha val="38000"/>
                  </a:srgbClr>
                </a:outerShdw>
              </a:effectLst>
              <a:cs typeface="Akhbar MT" pitchFamily="2" charset="-78"/>
            </a:endParaRPr>
          </a:p>
          <a:p>
            <a:r>
              <a:rPr lang="ar-LB" sz="4000" b="1" dirty="0" smtClean="0">
                <a:ln w="11430"/>
                <a:effectLst>
                  <a:outerShdw blurRad="50800" dist="39000" dir="5460000" algn="tl">
                    <a:srgbClr val="000000">
                      <a:alpha val="38000"/>
                    </a:srgbClr>
                  </a:outerShdw>
                </a:effectLst>
                <a:cs typeface="Akhbar MT" pitchFamily="2" charset="-78"/>
              </a:rPr>
              <a:t>ماء</a:t>
            </a:r>
            <a:endParaRPr lang="ar-LB" sz="4000" b="1" dirty="0">
              <a:ln w="11430"/>
              <a:effectLst>
                <a:outerShdw blurRad="50800" dist="39000" dir="5460000" algn="tl">
                  <a:srgbClr val="000000">
                    <a:alpha val="38000"/>
                  </a:srgbClr>
                </a:outerShdw>
              </a:effectLst>
              <a:cs typeface="Akhbar MT" pitchFamily="2" charset="-78"/>
            </a:endParaRPr>
          </a:p>
          <a:p>
            <a:r>
              <a:rPr lang="ar-LB" sz="4000" b="1" dirty="0">
                <a:ln w="11430"/>
                <a:effectLst>
                  <a:outerShdw blurRad="50800" dist="39000" dir="5460000" algn="tl">
                    <a:srgbClr val="000000">
                      <a:alpha val="38000"/>
                    </a:srgbClr>
                  </a:outerShdw>
                </a:effectLst>
                <a:cs typeface="Akhbar MT" pitchFamily="2" charset="-78"/>
              </a:rPr>
              <a:t>هواء نقي</a:t>
            </a:r>
          </a:p>
          <a:p>
            <a:pPr marL="0" indent="0">
              <a:buNone/>
            </a:pPr>
            <a:endParaRPr lang="ar-LB"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מציין מיקום תוכן 2"/>
          <p:cNvSpPr txBox="1">
            <a:spLocks/>
          </p:cNvSpPr>
          <p:nvPr/>
        </p:nvSpPr>
        <p:spPr>
          <a:xfrm>
            <a:off x="450834" y="740997"/>
            <a:ext cx="3761125" cy="5256584"/>
          </a:xfrm>
          <a:prstGeom prst="rect">
            <a:avLst/>
          </a:prstGeom>
        </p:spPr>
        <p:txBody>
          <a:bodyPr vert="horz" lIns="91440" tIns="45720" rIns="91440" bIns="45720" rtlCol="1">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ar-LB"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khbar MT" pitchFamily="2" charset="-78"/>
              </a:rPr>
              <a:t>المركبات الحية في </a:t>
            </a:r>
            <a:r>
              <a:rPr lang="ar-LB"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khbar MT" pitchFamily="2" charset="-78"/>
              </a:rPr>
              <a:t>البيئة</a:t>
            </a:r>
            <a:r>
              <a:rPr 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khbar MT" pitchFamily="2" charset="-78"/>
              </a:rPr>
              <a:t>:</a:t>
            </a:r>
            <a:endParaRPr lang="ar-S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khbar MT" pitchFamily="2" charset="-78"/>
            </a:endParaRPr>
          </a:p>
          <a:p>
            <a:r>
              <a:rPr lang="ar-LB" sz="4000" b="1" dirty="0" smtClean="0">
                <a:ln w="11430"/>
                <a:effectLst>
                  <a:outerShdw blurRad="50800" dist="39000" dir="5460000" algn="tl">
                    <a:srgbClr val="000000">
                      <a:alpha val="38000"/>
                    </a:srgbClr>
                  </a:outerShdw>
                </a:effectLst>
                <a:cs typeface="Akhbar MT" pitchFamily="2" charset="-78"/>
              </a:rPr>
              <a:t>اشجار</a:t>
            </a:r>
            <a:r>
              <a:rPr lang="ar-SA" sz="4000" b="1" dirty="0" smtClean="0">
                <a:ln w="11430"/>
                <a:effectLst>
                  <a:outerShdw blurRad="50800" dist="39000" dir="5460000" algn="tl">
                    <a:srgbClr val="000000">
                      <a:alpha val="38000"/>
                    </a:srgbClr>
                  </a:outerShdw>
                </a:effectLst>
                <a:cs typeface="Akhbar MT" pitchFamily="2" charset="-78"/>
              </a:rPr>
              <a:t>       </a:t>
            </a:r>
            <a:endParaRPr lang="ar-LB" sz="4000" b="1" dirty="0">
              <a:ln w="11430"/>
              <a:effectLst>
                <a:outerShdw blurRad="50800" dist="39000" dir="5460000" algn="tl">
                  <a:srgbClr val="000000">
                    <a:alpha val="38000"/>
                  </a:srgbClr>
                </a:outerShdw>
              </a:effectLst>
              <a:cs typeface="Akhbar MT" pitchFamily="2" charset="-78"/>
            </a:endParaRPr>
          </a:p>
          <a:p>
            <a:r>
              <a:rPr lang="ar-LB" sz="4000" b="1" dirty="0">
                <a:ln w="11430"/>
                <a:effectLst>
                  <a:outerShdw blurRad="50800" dist="39000" dir="5460000" algn="tl">
                    <a:srgbClr val="000000">
                      <a:alpha val="38000"/>
                    </a:srgbClr>
                  </a:outerShdw>
                </a:effectLst>
                <a:cs typeface="Akhbar MT" pitchFamily="2" charset="-78"/>
              </a:rPr>
              <a:t>نباتات</a:t>
            </a:r>
          </a:p>
          <a:p>
            <a:r>
              <a:rPr lang="ar-LB" sz="4000" b="1" dirty="0">
                <a:ln w="11430"/>
                <a:effectLst>
                  <a:outerShdw blurRad="50800" dist="39000" dir="5460000" algn="tl">
                    <a:srgbClr val="000000">
                      <a:alpha val="38000"/>
                    </a:srgbClr>
                  </a:outerShdw>
                </a:effectLst>
                <a:cs typeface="Akhbar MT" pitchFamily="2" charset="-78"/>
              </a:rPr>
              <a:t>حشرات</a:t>
            </a:r>
          </a:p>
          <a:p>
            <a:r>
              <a:rPr lang="ar-LB" sz="4000" b="1" dirty="0">
                <a:ln w="11430"/>
                <a:effectLst>
                  <a:outerShdw blurRad="50800" dist="39000" dir="5460000" algn="tl">
                    <a:srgbClr val="000000">
                      <a:alpha val="38000"/>
                    </a:srgbClr>
                  </a:outerShdw>
                </a:effectLst>
                <a:cs typeface="Akhbar MT" pitchFamily="2" charset="-78"/>
              </a:rPr>
              <a:t>زواحف</a:t>
            </a:r>
          </a:p>
          <a:p>
            <a:r>
              <a:rPr lang="ar-LB" sz="4000" b="1" dirty="0">
                <a:ln w="11430"/>
                <a:effectLst>
                  <a:outerShdw blurRad="50800" dist="39000" dir="5460000" algn="tl">
                    <a:srgbClr val="000000">
                      <a:alpha val="38000"/>
                    </a:srgbClr>
                  </a:outerShdw>
                </a:effectLst>
                <a:cs typeface="Akhbar MT" pitchFamily="2" charset="-78"/>
              </a:rPr>
              <a:t>اسماك</a:t>
            </a:r>
          </a:p>
          <a:p>
            <a:endParaRPr lang="ar-LB"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תמונה 3" descr="104507khleeg.jpg"/>
          <p:cNvPicPr>
            <a:picLocks noChangeAspect="1"/>
          </p:cNvPicPr>
          <p:nvPr/>
        </p:nvPicPr>
        <p:blipFill>
          <a:blip r:embed="rId2" cstate="print"/>
          <a:stretch>
            <a:fillRect/>
          </a:stretch>
        </p:blipFill>
        <p:spPr>
          <a:xfrm>
            <a:off x="517181" y="1820230"/>
            <a:ext cx="1472952" cy="1104714"/>
          </a:xfrm>
          <a:prstGeom prst="rect">
            <a:avLst/>
          </a:prstGeom>
          <a:ln>
            <a:noFill/>
          </a:ln>
          <a:effectLst>
            <a:outerShdw blurRad="190500" algn="tl" rotWithShape="0">
              <a:srgbClr val="000000">
                <a:alpha val="70000"/>
              </a:srgbClr>
            </a:outerShdw>
          </a:effectLst>
        </p:spPr>
      </p:pic>
      <p:pic>
        <p:nvPicPr>
          <p:cNvPr id="6" name="תמונה 4" descr="images (4).jpg"/>
          <p:cNvPicPr>
            <a:picLocks noChangeAspect="1"/>
          </p:cNvPicPr>
          <p:nvPr/>
        </p:nvPicPr>
        <p:blipFill>
          <a:blip r:embed="rId3" cstate="print"/>
          <a:stretch>
            <a:fillRect/>
          </a:stretch>
        </p:blipFill>
        <p:spPr>
          <a:xfrm>
            <a:off x="3292473" y="5229200"/>
            <a:ext cx="1528785" cy="1080120"/>
          </a:xfrm>
          <a:prstGeom prst="rect">
            <a:avLst/>
          </a:prstGeom>
          <a:ln>
            <a:noFill/>
          </a:ln>
          <a:effectLst>
            <a:outerShdw blurRad="190500" algn="tl" rotWithShape="0">
              <a:srgbClr val="000000">
                <a:alpha val="70000"/>
              </a:srgbClr>
            </a:outerShdw>
          </a:effectLst>
        </p:spPr>
      </p:pic>
      <p:pic>
        <p:nvPicPr>
          <p:cNvPr id="7" name="תמונה 5" descr="הורד (1).jpg"/>
          <p:cNvPicPr>
            <a:picLocks noChangeAspect="1"/>
          </p:cNvPicPr>
          <p:nvPr/>
        </p:nvPicPr>
        <p:blipFill>
          <a:blip r:embed="rId4" cstate="print"/>
          <a:stretch>
            <a:fillRect/>
          </a:stretch>
        </p:blipFill>
        <p:spPr>
          <a:xfrm>
            <a:off x="4425214" y="3140968"/>
            <a:ext cx="1434621" cy="1080120"/>
          </a:xfrm>
          <a:prstGeom prst="rect">
            <a:avLst/>
          </a:prstGeom>
          <a:ln>
            <a:noFill/>
          </a:ln>
          <a:effectLst>
            <a:outerShdw blurRad="190500" algn="tl" rotWithShape="0">
              <a:srgbClr val="000000">
                <a:alpha val="70000"/>
              </a:srgbClr>
            </a:outerShdw>
          </a:effectLst>
        </p:spPr>
      </p:pic>
      <p:pic>
        <p:nvPicPr>
          <p:cNvPr id="8" name="תמונה 6" descr="1352011-081412PM-6.jpg"/>
          <p:cNvPicPr>
            <a:picLocks noChangeAspect="1"/>
          </p:cNvPicPr>
          <p:nvPr/>
        </p:nvPicPr>
        <p:blipFill>
          <a:blip r:embed="rId5" cstate="print"/>
          <a:stretch>
            <a:fillRect/>
          </a:stretch>
        </p:blipFill>
        <p:spPr>
          <a:xfrm>
            <a:off x="450835" y="4017274"/>
            <a:ext cx="1504072" cy="10801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9878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زر إجراء: فيلم 3">
            <a:hlinkClick r:id="" action="ppaction://noaction" highlightClick="1"/>
            <a:hlinkHover r:id="rId2" action="ppaction://hlinkfile"/>
          </p:cNvPr>
          <p:cNvSpPr/>
          <p:nvPr/>
        </p:nvSpPr>
        <p:spPr>
          <a:xfrm>
            <a:off x="2195736" y="2422826"/>
            <a:ext cx="4392488" cy="2088232"/>
          </a:xfrm>
          <a:prstGeom prst="actionButtonMovi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he-IL"/>
          </a:p>
        </p:txBody>
      </p:sp>
      <p:sp>
        <p:nvSpPr>
          <p:cNvPr id="2" name="مستطيل مستدير الزوايا 1"/>
          <p:cNvSpPr/>
          <p:nvPr/>
        </p:nvSpPr>
        <p:spPr>
          <a:xfrm>
            <a:off x="1115616" y="764704"/>
            <a:ext cx="6768752" cy="1008112"/>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smtClean="0"/>
              <a:t>المرجان يواجه خطر الانقراض بسبب النشاط الانساني</a:t>
            </a:r>
            <a:endParaRPr lang="he-IL" sz="2800" b="1" dirty="0"/>
          </a:p>
        </p:txBody>
      </p:sp>
    </p:spTree>
    <p:extLst>
      <p:ext uri="{BB962C8B-B14F-4D97-AF65-F5344CB8AC3E}">
        <p14:creationId xmlns:p14="http://schemas.microsoft.com/office/powerpoint/2010/main" val="2179084071"/>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abic\Desktop\Sahara_Desert_Moroc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40" y="456973"/>
            <a:ext cx="2799898" cy="2828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Arabic\Desktop\forest-light-9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32656"/>
            <a:ext cx="2880320"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C:\Users\Arabic\Desktop\134821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7438" y="3592744"/>
            <a:ext cx="2847107" cy="28656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9" name="Picture 5" descr="C:\Users\Arabic\Desktop\imagesCAU5OM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32656"/>
            <a:ext cx="2746648"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C:\Users\Arabic\Desktop\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3598694"/>
            <a:ext cx="2962672" cy="2937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1" name="Picture 7" descr="C:\Users\Arabic\Desktop\imagesCAXDSRX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539" y="3592744"/>
            <a:ext cx="2584465" cy="29279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additive="base">
                                        <p:cTn id="22" dur="500" fill="hold"/>
                                        <p:tgtEl>
                                          <p:spTgt spid="1028"/>
                                        </p:tgtEl>
                                        <p:attrNameLst>
                                          <p:attrName>ppt_x</p:attrName>
                                        </p:attrNameLst>
                                      </p:cBhvr>
                                      <p:tavLst>
                                        <p:tav tm="0">
                                          <p:val>
                                            <p:strVal val="#ppt_x"/>
                                          </p:val>
                                        </p:tav>
                                        <p:tav tm="100000">
                                          <p:val>
                                            <p:strVal val="#ppt_x"/>
                                          </p:val>
                                        </p:tav>
                                      </p:tavLst>
                                    </p:anim>
                                    <p:anim calcmode="lin" valueType="num">
                                      <p:cBhvr additive="base">
                                        <p:cTn id="2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31"/>
                                        </p:tgtEl>
                                        <p:attrNameLst>
                                          <p:attrName>style.visibility</p:attrName>
                                        </p:attrNameLst>
                                      </p:cBhvr>
                                      <p:to>
                                        <p:strVal val="visible"/>
                                      </p:to>
                                    </p:set>
                                    <p:animEffect transition="in" filter="randombar(horizontal)">
                                      <p:cBhvr>
                                        <p:cTn id="28" dur="500"/>
                                        <p:tgtEl>
                                          <p:spTgt spid="1031"/>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029"/>
                                        </p:tgtEl>
                                        <p:attrNameLst>
                                          <p:attrName>style.visibility</p:attrName>
                                        </p:attrNameLst>
                                      </p:cBhvr>
                                      <p:to>
                                        <p:strVal val="visible"/>
                                      </p:to>
                                    </p:set>
                                    <p:animEffect transition="in" filter="wipe(down)">
                                      <p:cBhvr>
                                        <p:cTn id="33" dur="580">
                                          <p:stCondLst>
                                            <p:cond delay="0"/>
                                          </p:stCondLst>
                                        </p:cTn>
                                        <p:tgtEl>
                                          <p:spTgt spid="1029"/>
                                        </p:tgtEl>
                                      </p:cBhvr>
                                    </p:animEffect>
                                    <p:anim calcmode="lin" valueType="num">
                                      <p:cBhvr>
                                        <p:cTn id="34"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39" dur="26">
                                          <p:stCondLst>
                                            <p:cond delay="650"/>
                                          </p:stCondLst>
                                        </p:cTn>
                                        <p:tgtEl>
                                          <p:spTgt spid="1029"/>
                                        </p:tgtEl>
                                      </p:cBhvr>
                                      <p:to x="100000" y="60000"/>
                                    </p:animScale>
                                    <p:animScale>
                                      <p:cBhvr>
                                        <p:cTn id="40" dur="166" decel="50000">
                                          <p:stCondLst>
                                            <p:cond delay="676"/>
                                          </p:stCondLst>
                                        </p:cTn>
                                        <p:tgtEl>
                                          <p:spTgt spid="1029"/>
                                        </p:tgtEl>
                                      </p:cBhvr>
                                      <p:to x="100000" y="100000"/>
                                    </p:animScale>
                                    <p:animScale>
                                      <p:cBhvr>
                                        <p:cTn id="41" dur="26">
                                          <p:stCondLst>
                                            <p:cond delay="1312"/>
                                          </p:stCondLst>
                                        </p:cTn>
                                        <p:tgtEl>
                                          <p:spTgt spid="1029"/>
                                        </p:tgtEl>
                                      </p:cBhvr>
                                      <p:to x="100000" y="80000"/>
                                    </p:animScale>
                                    <p:animScale>
                                      <p:cBhvr>
                                        <p:cTn id="42" dur="166" decel="50000">
                                          <p:stCondLst>
                                            <p:cond delay="1338"/>
                                          </p:stCondLst>
                                        </p:cTn>
                                        <p:tgtEl>
                                          <p:spTgt spid="1029"/>
                                        </p:tgtEl>
                                      </p:cBhvr>
                                      <p:to x="100000" y="100000"/>
                                    </p:animScale>
                                    <p:animScale>
                                      <p:cBhvr>
                                        <p:cTn id="43" dur="26">
                                          <p:stCondLst>
                                            <p:cond delay="1642"/>
                                          </p:stCondLst>
                                        </p:cTn>
                                        <p:tgtEl>
                                          <p:spTgt spid="1029"/>
                                        </p:tgtEl>
                                      </p:cBhvr>
                                      <p:to x="100000" y="90000"/>
                                    </p:animScale>
                                    <p:animScale>
                                      <p:cBhvr>
                                        <p:cTn id="44" dur="166" decel="50000">
                                          <p:stCondLst>
                                            <p:cond delay="1668"/>
                                          </p:stCondLst>
                                        </p:cTn>
                                        <p:tgtEl>
                                          <p:spTgt spid="1029"/>
                                        </p:tgtEl>
                                      </p:cBhvr>
                                      <p:to x="100000" y="100000"/>
                                    </p:animScale>
                                    <p:animScale>
                                      <p:cBhvr>
                                        <p:cTn id="45" dur="26">
                                          <p:stCondLst>
                                            <p:cond delay="1808"/>
                                          </p:stCondLst>
                                        </p:cTn>
                                        <p:tgtEl>
                                          <p:spTgt spid="1029"/>
                                        </p:tgtEl>
                                      </p:cBhvr>
                                      <p:to x="100000" y="95000"/>
                                    </p:animScale>
                                    <p:animScale>
                                      <p:cBhvr>
                                        <p:cTn id="46" dur="166" decel="50000">
                                          <p:stCondLst>
                                            <p:cond delay="1834"/>
                                          </p:stCondLst>
                                        </p:cTn>
                                        <p:tgtEl>
                                          <p:spTgt spid="10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تأثير الانسان على البيئات الحياتية</a:t>
            </a:r>
            <a:endParaRPr lang="he-IL" dirty="0"/>
          </a:p>
        </p:txBody>
      </p:sp>
      <p:sp>
        <p:nvSpPr>
          <p:cNvPr id="3" name="عنصر نائب للمحتوى 2"/>
          <p:cNvSpPr>
            <a:spLocks noGrp="1"/>
          </p:cNvSpPr>
          <p:nvPr>
            <p:ph idx="1"/>
          </p:nvPr>
        </p:nvSpPr>
        <p:spPr/>
        <p:txBody>
          <a:bodyPr/>
          <a:lstStyle/>
          <a:p>
            <a:r>
              <a:rPr lang="ar-SA" dirty="0" smtClean="0"/>
              <a:t>إن الانسان يؤثر سلبا على البيئات الحية، حيث يجاري التكنولوجيا ويقوم ببناء العمارات وشق الشوارع وقذف النفايات وتلويث هواء البيئات بواسطة دخان السيارات والمصانع.</a:t>
            </a:r>
          </a:p>
          <a:p>
            <a:r>
              <a:rPr lang="ar-SA" dirty="0" smtClean="0"/>
              <a:t>هذه النشاطات سببت انقراض كائنات حية من فصيلة البرمائيات مثل: السقنقور المخطط، والهِكرس. </a:t>
            </a:r>
          </a:p>
          <a:p>
            <a:pPr marL="0" indent="0">
              <a:buNone/>
            </a:pPr>
            <a:r>
              <a:rPr lang="ar-SA" dirty="0" smtClean="0"/>
              <a:t>بينما هناك أنواع معرضة لخطر </a:t>
            </a:r>
            <a:r>
              <a:rPr lang="ar-SA" smtClean="0"/>
              <a:t>الانقراض مثل: العلجوم والسمندر.</a:t>
            </a:r>
            <a:endParaRPr lang="he-IL" dirty="0"/>
          </a:p>
        </p:txBody>
      </p:sp>
    </p:spTree>
    <p:extLst>
      <p:ext uri="{BB962C8B-B14F-4D97-AF65-F5344CB8AC3E}">
        <p14:creationId xmlns:p14="http://schemas.microsoft.com/office/powerpoint/2010/main" val="18244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600" b="1" dirty="0" smtClean="0">
                <a:ln w="19050">
                  <a:solidFill>
                    <a:schemeClr val="tx2">
                      <a:tint val="1000"/>
                    </a:schemeClr>
                  </a:solidFill>
                  <a:prstDash val="solid"/>
                </a:ln>
                <a:solidFill>
                  <a:schemeClr val="accent5">
                    <a:lumMod val="75000"/>
                  </a:schemeClr>
                </a:solidFill>
                <a:effectLst>
                  <a:glow rad="63500">
                    <a:schemeClr val="accent3">
                      <a:satMod val="175000"/>
                      <a:alpha val="40000"/>
                    </a:schemeClr>
                  </a:glow>
                  <a:outerShdw blurRad="50000" dist="50800" dir="7500000" algn="tl">
                    <a:srgbClr val="000000">
                      <a:shade val="5000"/>
                      <a:alpha val="35000"/>
                    </a:srgbClr>
                  </a:outerShdw>
                </a:effectLst>
              </a:rPr>
              <a:t>المحميات الطبيعية</a:t>
            </a:r>
            <a:endParaRPr lang="he-IL" sz="6600" b="1" dirty="0">
              <a:ln w="19050">
                <a:solidFill>
                  <a:schemeClr val="tx2">
                    <a:tint val="1000"/>
                  </a:schemeClr>
                </a:solidFill>
                <a:prstDash val="solid"/>
              </a:ln>
              <a:solidFill>
                <a:schemeClr val="accent5">
                  <a:lumMod val="75000"/>
                </a:schemeClr>
              </a:solidFill>
              <a:effectLst>
                <a:glow rad="63500">
                  <a:schemeClr val="accent3">
                    <a:satMod val="175000"/>
                    <a:alpha val="40000"/>
                  </a:schemeClr>
                </a:glow>
                <a:outerShdw blurRad="50000" dist="50800" dir="7500000" algn="tl">
                  <a:srgbClr val="000000">
                    <a:shade val="5000"/>
                    <a:alpha val="35000"/>
                  </a:srgbClr>
                </a:outerShdw>
              </a:effectLst>
            </a:endParaRPr>
          </a:p>
        </p:txBody>
      </p:sp>
      <p:sp>
        <p:nvSpPr>
          <p:cNvPr id="3" name="عنصر نائب للمحتوى 2"/>
          <p:cNvSpPr>
            <a:spLocks noGrp="1"/>
          </p:cNvSpPr>
          <p:nvPr>
            <p:ph idx="1"/>
          </p:nvPr>
        </p:nvSpPr>
        <p:spPr/>
        <p:txBody>
          <a:bodyPr/>
          <a:lstStyle/>
          <a:p>
            <a:r>
              <a:rPr lang="ar-SA" sz="4400" b="1" dirty="0">
                <a:cs typeface="Akhbar MT" pitchFamily="2" charset="-78"/>
              </a:rPr>
              <a:t>المحمية الطبيعية</a:t>
            </a:r>
            <a:r>
              <a:rPr lang="ar-SA" sz="4400" dirty="0">
                <a:cs typeface="Akhbar MT" pitchFamily="2" charset="-78"/>
              </a:rPr>
              <a:t> هي أي منطقة جغرافية محددة المساحة تكون تحت </a:t>
            </a:r>
            <a:r>
              <a:rPr lang="ar-SA" sz="4400" dirty="0" smtClean="0">
                <a:cs typeface="Akhbar MT" pitchFamily="2" charset="-78"/>
              </a:rPr>
              <a:t>اشراف </a:t>
            </a:r>
            <a:r>
              <a:rPr lang="ar-SA" sz="4400" dirty="0">
                <a:cs typeface="Akhbar MT" pitchFamily="2" charset="-78"/>
              </a:rPr>
              <a:t>هيئة معينة عادة وتتميز هذه المناطق بأنها قد </a:t>
            </a:r>
            <a:r>
              <a:rPr lang="ar-SA" sz="4400">
                <a:cs typeface="Akhbar MT" pitchFamily="2" charset="-78"/>
              </a:rPr>
              <a:t>تحتوي </a:t>
            </a:r>
            <a:r>
              <a:rPr lang="ar-SA" sz="4400" smtClean="0">
                <a:cs typeface="Akhbar MT" pitchFamily="2" charset="-78"/>
              </a:rPr>
              <a:t>على </a:t>
            </a:r>
            <a:r>
              <a:rPr lang="ar-SA" sz="4400" dirty="0">
                <a:cs typeface="Akhbar MT" pitchFamily="2" charset="-78"/>
              </a:rPr>
              <a:t>نباتات أو حيوانات مهددة بالانقراض مما يستلزم حمايتها </a:t>
            </a:r>
            <a:r>
              <a:rPr lang="ar-SA" sz="4400">
                <a:cs typeface="Akhbar MT" pitchFamily="2" charset="-78"/>
              </a:rPr>
              <a:t>من </a:t>
            </a:r>
            <a:r>
              <a:rPr lang="ar-SA" sz="4400" smtClean="0">
                <a:cs typeface="Akhbar MT" pitchFamily="2" charset="-78"/>
              </a:rPr>
              <a:t>التعدّيات </a:t>
            </a:r>
            <a:r>
              <a:rPr lang="ar-SA" sz="4400">
                <a:cs typeface="Akhbar MT" pitchFamily="2" charset="-78"/>
              </a:rPr>
              <a:t>الإنسانية </a:t>
            </a:r>
            <a:r>
              <a:rPr lang="ar-SA" sz="4400" smtClean="0">
                <a:cs typeface="Akhbar MT" pitchFamily="2" charset="-78"/>
              </a:rPr>
              <a:t>والتلوّث </a:t>
            </a:r>
            <a:r>
              <a:rPr lang="ar-SA" sz="4400" dirty="0">
                <a:cs typeface="Akhbar MT" pitchFamily="2" charset="-78"/>
              </a:rPr>
              <a:t>بشتى الصور</a:t>
            </a:r>
            <a:r>
              <a:rPr lang="ar-SA" sz="4400" dirty="0" smtClean="0">
                <a:cs typeface="Akhbar MT" pitchFamily="2" charset="-78"/>
              </a:rPr>
              <a:t>.</a:t>
            </a:r>
          </a:p>
          <a:p>
            <a:endParaRPr lang="he-IL" dirty="0"/>
          </a:p>
        </p:txBody>
      </p:sp>
    </p:spTree>
    <p:extLst>
      <p:ext uri="{BB962C8B-B14F-4D97-AF65-F5344CB8AC3E}">
        <p14:creationId xmlns:p14="http://schemas.microsoft.com/office/powerpoint/2010/main" val="25147279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i="1" dirty="0" smtClean="0">
                <a:ln w="19050">
                  <a:solidFill>
                    <a:schemeClr val="tx2">
                      <a:tint val="1000"/>
                    </a:schemeClr>
                  </a:solidFill>
                  <a:prstDash val="solid"/>
                </a:ln>
                <a:solidFill>
                  <a:schemeClr val="accent4">
                    <a:lumMod val="50000"/>
                  </a:schemeClr>
                </a:solidFill>
                <a:effectLst>
                  <a:outerShdw blurRad="50000" dist="50800" dir="7500000" algn="tl">
                    <a:srgbClr val="000000">
                      <a:shade val="5000"/>
                      <a:alpha val="35000"/>
                    </a:srgbClr>
                  </a:outerShdw>
                </a:effectLst>
              </a:rPr>
              <a:t>المحميات الطبيعية في اسرائيل</a:t>
            </a:r>
            <a:endParaRPr lang="he-IL" b="1" i="1" dirty="0">
              <a:ln w="19050">
                <a:solidFill>
                  <a:schemeClr val="tx2">
                    <a:tint val="1000"/>
                  </a:schemeClr>
                </a:solidFill>
                <a:prstDash val="solid"/>
              </a:ln>
              <a:solidFill>
                <a:schemeClr val="accent4">
                  <a:lumMod val="50000"/>
                </a:schemeClr>
              </a:solidFill>
              <a:effectLst>
                <a:outerShdw blurRad="50000" dist="50800" dir="7500000" algn="tl">
                  <a:srgbClr val="000000">
                    <a:shade val="5000"/>
                    <a:alpha val="35000"/>
                  </a:srgbClr>
                </a:outerShdw>
              </a:effectLst>
            </a:endParaRPr>
          </a:p>
        </p:txBody>
      </p:sp>
      <p:sp>
        <p:nvSpPr>
          <p:cNvPr id="3" name="عنصر نائب للمحتوى 2"/>
          <p:cNvSpPr>
            <a:spLocks noGrp="1"/>
          </p:cNvSpPr>
          <p:nvPr>
            <p:ph idx="1"/>
          </p:nvPr>
        </p:nvSpPr>
        <p:spPr/>
        <p:txBody>
          <a:bodyPr>
            <a:normAutofit/>
          </a:bodyPr>
          <a:lstStyle/>
          <a:p>
            <a:r>
              <a:rPr lang="ar-SA" sz="4000" dirty="0" smtClean="0">
                <a:cs typeface="Akhbar MT" pitchFamily="2" charset="-78"/>
              </a:rPr>
              <a:t>تم سن قانون عام </a:t>
            </a:r>
            <a:r>
              <a:rPr lang="ar-SA" sz="2800" dirty="0" smtClean="0">
                <a:latin typeface="Andalus" pitchFamily="18" charset="-78"/>
                <a:cs typeface="Andalus" pitchFamily="18" charset="-78"/>
              </a:rPr>
              <a:t>1963</a:t>
            </a:r>
            <a:r>
              <a:rPr lang="ar-SA" sz="4000" dirty="0" smtClean="0">
                <a:cs typeface="Akhbar MT" pitchFamily="2" charset="-78"/>
              </a:rPr>
              <a:t>، في الكنيست على يد دافيد بن غوريون، والذي بموجبه أعلنت الدولة عن أماكن كثيرة كمحميات طبيعية.</a:t>
            </a:r>
          </a:p>
          <a:p>
            <a:r>
              <a:rPr lang="ar-SA" sz="4000" dirty="0" smtClean="0">
                <a:cs typeface="Akhbar MT" pitchFamily="2" charset="-78"/>
              </a:rPr>
              <a:t>وظيفة المحمية الطبيعية هي الحفاظ على قيم طبيعية محمية، هذه القيم تشمل: حيوانات، نباتات وجماد، والتي تعتبر مهمة للدولة وترى موجب حمايتها من الضرر الذي يلحقه بها الانسان أثناء أعماله التطورية.</a:t>
            </a:r>
            <a:endParaRPr lang="he-IL" sz="4000" dirty="0"/>
          </a:p>
        </p:txBody>
      </p:sp>
    </p:spTree>
    <p:extLst>
      <p:ext uri="{BB962C8B-B14F-4D97-AF65-F5344CB8AC3E}">
        <p14:creationId xmlns:p14="http://schemas.microsoft.com/office/powerpoint/2010/main" val="33670902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1"/>
          <a:tileRect/>
        </a:gradFill>
        <a:effectLst/>
      </p:bgPr>
    </p:bg>
    <p:spTree>
      <p:nvGrpSpPr>
        <p:cNvPr id="1" name=""/>
        <p:cNvGrpSpPr/>
        <p:nvPr/>
      </p:nvGrpSpPr>
      <p:grpSpPr>
        <a:xfrm>
          <a:off x="0" y="0"/>
          <a:ext cx="0" cy="0"/>
          <a:chOff x="0" y="0"/>
          <a:chExt cx="0" cy="0"/>
        </a:xfrm>
      </p:grpSpPr>
      <p:pic>
        <p:nvPicPr>
          <p:cNvPr id="1026" name="Picture 2" descr="C:\Users\Arabic\Desktop\Israel_Nature_and_Parks_Authority-1.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081" t="6707" r="15491" b="8265"/>
          <a:stretch/>
        </p:blipFill>
        <p:spPr bwMode="auto">
          <a:xfrm>
            <a:off x="395536" y="476672"/>
            <a:ext cx="2448272" cy="25835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مستطيل مستدير الزوايا 3"/>
          <p:cNvSpPr/>
          <p:nvPr/>
        </p:nvSpPr>
        <p:spPr>
          <a:xfrm>
            <a:off x="251520" y="3392996"/>
            <a:ext cx="2736304" cy="648072"/>
          </a:xfrm>
          <a:prstGeom prst="roundRect">
            <a:avLst/>
          </a:prstGeom>
          <a:ln w="3810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t>شعار المحميات الطبيعية</a:t>
            </a:r>
            <a:endParaRPr lang="he-IL" sz="2400" b="1" dirty="0"/>
          </a:p>
        </p:txBody>
      </p:sp>
      <p:pic>
        <p:nvPicPr>
          <p:cNvPr id="1027" name="Picture 3" descr="C:\Users\Arabic\Desktop\נחל ערוגות.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76672"/>
            <a:ext cx="2921901" cy="2664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مستطيل مستدير الزوايا 6"/>
          <p:cNvSpPr/>
          <p:nvPr/>
        </p:nvSpPr>
        <p:spPr>
          <a:xfrm>
            <a:off x="6063050" y="3392996"/>
            <a:ext cx="2736304" cy="648072"/>
          </a:xfrm>
          <a:prstGeom prst="roundRect">
            <a:avLst/>
          </a:prstGeom>
          <a:ln w="3810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t>محمية عين جدي</a:t>
            </a:r>
            <a:endParaRPr lang="he-IL" sz="2400" b="1" dirty="0"/>
          </a:p>
        </p:txBody>
      </p:sp>
      <p:pic>
        <p:nvPicPr>
          <p:cNvPr id="1028" name="Picture 4" descr="C:\Users\Arabic\Desktop\PikiWiki_Israel_11934_Banias_Nature_Rese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505385"/>
            <a:ext cx="2808312" cy="26355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مستطيل مستدير الزوايا 8"/>
          <p:cNvSpPr/>
          <p:nvPr/>
        </p:nvSpPr>
        <p:spPr>
          <a:xfrm>
            <a:off x="3131840" y="3392996"/>
            <a:ext cx="2736304" cy="648072"/>
          </a:xfrm>
          <a:prstGeom prst="roundRect">
            <a:avLst/>
          </a:prstGeom>
          <a:ln w="3810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t>محمية البنياس</a:t>
            </a:r>
            <a:endParaRPr lang="he-IL" sz="2400" b="1" dirty="0"/>
          </a:p>
        </p:txBody>
      </p:sp>
      <p:sp>
        <p:nvSpPr>
          <p:cNvPr id="10" name="زر إجراء: فيلم 9">
            <a:hlinkClick r:id="rId5" action="ppaction://hlinkfile" highlightClick="1"/>
          </p:cNvPr>
          <p:cNvSpPr/>
          <p:nvPr/>
        </p:nvSpPr>
        <p:spPr>
          <a:xfrm>
            <a:off x="7329094" y="5250091"/>
            <a:ext cx="1423202" cy="1153967"/>
          </a:xfrm>
          <a:prstGeom prst="actionButtonMovie">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pic>
        <p:nvPicPr>
          <p:cNvPr id="1029" name="Picture 5" descr="C:\Users\Arabic\Desktop\585730-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4221088"/>
            <a:ext cx="3417872" cy="24411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مستطيل مستدير الزوايا 11"/>
          <p:cNvSpPr/>
          <p:nvPr/>
        </p:nvSpPr>
        <p:spPr>
          <a:xfrm>
            <a:off x="251520" y="5117641"/>
            <a:ext cx="2736304" cy="648072"/>
          </a:xfrm>
          <a:prstGeom prst="roundRect">
            <a:avLst/>
          </a:prstGeom>
          <a:ln w="3810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t>محمية الحولة</a:t>
            </a:r>
            <a:endParaRPr lang="he-IL" sz="2400" b="1" dirty="0"/>
          </a:p>
        </p:txBody>
      </p:sp>
    </p:spTree>
    <p:extLst>
      <p:ext uri="{BB962C8B-B14F-4D97-AF65-F5344CB8AC3E}">
        <p14:creationId xmlns:p14="http://schemas.microsoft.com/office/powerpoint/2010/main" val="15474533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additive="base">
                                        <p:cTn id="18" dur="500" fill="hold"/>
                                        <p:tgtEl>
                                          <p:spTgt spid="1028"/>
                                        </p:tgtEl>
                                        <p:attrNameLst>
                                          <p:attrName>ppt_x</p:attrName>
                                        </p:attrNameLst>
                                      </p:cBhvr>
                                      <p:tavLst>
                                        <p:tav tm="0">
                                          <p:val>
                                            <p:strVal val="#ppt_x"/>
                                          </p:val>
                                        </p:tav>
                                        <p:tav tm="100000">
                                          <p:val>
                                            <p:strVal val="#ppt_x"/>
                                          </p:val>
                                        </p:tav>
                                      </p:tavLst>
                                    </p:anim>
                                    <p:anim calcmode="lin" valueType="num">
                                      <p:cBhvr additive="base">
                                        <p:cTn id="19"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029"/>
                                        </p:tgtEl>
                                        <p:attrNameLst>
                                          <p:attrName>style.visibility</p:attrName>
                                        </p:attrNameLst>
                                      </p:cBhvr>
                                      <p:to>
                                        <p:strVal val="visible"/>
                                      </p:to>
                                    </p:set>
                                    <p:animEffect transition="in" filter="wheel(1)">
                                      <p:cBhvr>
                                        <p:cTn id="39" dur="2000"/>
                                        <p:tgtEl>
                                          <p:spTgt spid="10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randombar(horizontal)">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54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بيئات حياتية </a:t>
            </a:r>
            <a:endParaRPr lang="he-IL"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مستطيل مستدير الزوايا 3"/>
          <p:cNvSpPr/>
          <p:nvPr/>
        </p:nvSpPr>
        <p:spPr>
          <a:xfrm>
            <a:off x="4993664" y="1556792"/>
            <a:ext cx="3153918" cy="144016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شاطئ البحر</a:t>
            </a:r>
            <a:endParaRPr lang="he-IL"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مستطيل مستدير الزوايا 4"/>
          <p:cNvSpPr/>
          <p:nvPr/>
        </p:nvSpPr>
        <p:spPr>
          <a:xfrm>
            <a:off x="5095989" y="3356992"/>
            <a:ext cx="3153918" cy="144016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الغابة</a:t>
            </a:r>
            <a:endParaRPr lang="he-IL"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مستطيل مستدير الزوايا 5"/>
          <p:cNvSpPr/>
          <p:nvPr/>
        </p:nvSpPr>
        <p:spPr>
          <a:xfrm>
            <a:off x="1149850" y="3312007"/>
            <a:ext cx="3153918" cy="144016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الصحراء</a:t>
            </a:r>
            <a:endParaRPr lang="he-IL"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 name="مستطيل مستدير الزوايا 6"/>
          <p:cNvSpPr/>
          <p:nvPr/>
        </p:nvSpPr>
        <p:spPr>
          <a:xfrm>
            <a:off x="1115616" y="1580569"/>
            <a:ext cx="3153918" cy="144016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بحيرة</a:t>
            </a:r>
            <a:endParaRPr lang="he-IL"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8" name="مستطيل مستدير الزوايا 7"/>
          <p:cNvSpPr/>
          <p:nvPr/>
        </p:nvSpPr>
        <p:spPr>
          <a:xfrm>
            <a:off x="5095989" y="5125573"/>
            <a:ext cx="3197932" cy="144016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نهر</a:t>
            </a:r>
            <a:endParaRPr lang="he-IL"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9" name="مستطيل مستدير الزوايا 8"/>
          <p:cNvSpPr/>
          <p:nvPr/>
        </p:nvSpPr>
        <p:spPr>
          <a:xfrm>
            <a:off x="1060725" y="5082593"/>
            <a:ext cx="3332168" cy="144016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حرش</a:t>
            </a:r>
            <a:endParaRPr lang="he-IL"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9185317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البيئات الحياتية </a:t>
            </a:r>
            <a:endParaRPr lang="he-IL"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عنصر نائب للمحتوى 2"/>
          <p:cNvSpPr>
            <a:spLocks noGrp="1"/>
          </p:cNvSpPr>
          <p:nvPr>
            <p:ph idx="1"/>
          </p:nvPr>
        </p:nvSpPr>
        <p:spPr/>
        <p:txBody>
          <a:bodyPr/>
          <a:lstStyle/>
          <a:p>
            <a:r>
              <a:rPr lang="ar-SA" b="1" dirty="0" smtClean="0">
                <a:solidFill>
                  <a:schemeClr val="accent6">
                    <a:lumMod val="75000"/>
                  </a:schemeClr>
                </a:solidFill>
              </a:rPr>
              <a:t>تعريف البيئة الحياتية:</a:t>
            </a:r>
          </a:p>
          <a:p>
            <a:pPr marL="0" indent="0">
              <a:buNone/>
            </a:pPr>
            <a:r>
              <a:rPr lang="ar-SA" dirty="0" smtClean="0"/>
              <a:t>هو كل مكان تنجح أن تعيش فيه كائنات حية.</a:t>
            </a:r>
          </a:p>
          <a:p>
            <a:pPr marL="0" indent="0">
              <a:buNone/>
            </a:pPr>
            <a:r>
              <a:rPr lang="ar-SA" b="1" u="sng" dirty="0" smtClean="0"/>
              <a:t>مثال: </a:t>
            </a:r>
            <a:r>
              <a:rPr lang="ar-SA" dirty="0" smtClean="0"/>
              <a:t>شاطئ البحر، الغابات، الانهار، الصحراء، البحيرة...</a:t>
            </a:r>
          </a:p>
          <a:p>
            <a:r>
              <a:rPr lang="ar-SA" b="1" u="sng" dirty="0" smtClean="0"/>
              <a:t>تشمل البيئة الحياتية </a:t>
            </a:r>
            <a:r>
              <a:rPr lang="ar-SA" dirty="0" smtClean="0"/>
              <a:t>مركبات بيئية حية، مثل: الانسان، الحيوانات والنباتات. ومركبات بيئية جامدة، مثل: ماء، هواء، ضوء، درجة حرارة.</a:t>
            </a:r>
          </a:p>
          <a:p>
            <a:r>
              <a:rPr lang="ar-SA" b="1" u="sng" dirty="0" smtClean="0"/>
              <a:t>المشترك لكل البيئات الحياتية هو: </a:t>
            </a:r>
            <a:r>
              <a:rPr lang="ar-SA" dirty="0" smtClean="0"/>
              <a:t>وجود مركبات بيئية جامدة وحية، تواجد علاقات بقاء بين الكائنات الحية المختلفة.</a:t>
            </a:r>
          </a:p>
          <a:p>
            <a:endParaRPr lang="he-IL" dirty="0"/>
          </a:p>
        </p:txBody>
      </p:sp>
    </p:spTree>
    <p:extLst>
      <p:ext uri="{BB962C8B-B14F-4D97-AF65-F5344CB8AC3E}">
        <p14:creationId xmlns:p14="http://schemas.microsoft.com/office/powerpoint/2010/main" val="2860568037"/>
      </p:ext>
    </p:extLst>
  </p:cSld>
  <p:clrMapOvr>
    <a:masterClrMapping/>
  </p:clrMapOvr>
  <p:transition spd="slow">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AE" dirty="0" smtClean="0"/>
              <a:t>اسم البيئة الحياتية</a:t>
            </a:r>
            <a:endParaRPr lang="he-IL" dirty="0"/>
          </a:p>
        </p:txBody>
      </p:sp>
      <p:sp>
        <p:nvSpPr>
          <p:cNvPr id="3" name="מציין מיקום תוכן 2"/>
          <p:cNvSpPr>
            <a:spLocks noGrp="1"/>
          </p:cNvSpPr>
          <p:nvPr>
            <p:ph idx="1"/>
          </p:nvPr>
        </p:nvSpPr>
        <p:spPr/>
        <p:txBody>
          <a:bodyPr>
            <a:normAutofit/>
          </a:bodyPr>
          <a:lstStyle/>
          <a:p>
            <a:pPr marL="0" indent="0" algn="ctr">
              <a:buNone/>
            </a:pPr>
            <a:r>
              <a:rPr lang="ar-AE" sz="9600" dirty="0" smtClean="0"/>
              <a:t>الصحراء</a:t>
            </a:r>
            <a:endParaRPr lang="he-IL" sz="9600" dirty="0"/>
          </a:p>
        </p:txBody>
      </p:sp>
      <p:pic>
        <p:nvPicPr>
          <p:cNvPr id="4" name="תמונה 3" descr="הורד (1).jpg"/>
          <p:cNvPicPr>
            <a:picLocks noChangeAspect="1"/>
          </p:cNvPicPr>
          <p:nvPr/>
        </p:nvPicPr>
        <p:blipFill>
          <a:blip r:embed="rId2"/>
          <a:stretch>
            <a:fillRect/>
          </a:stretch>
        </p:blipFill>
        <p:spPr>
          <a:xfrm>
            <a:off x="0" y="3071810"/>
            <a:ext cx="9144000" cy="3763861"/>
          </a:xfrm>
          <a:prstGeom prst="rect">
            <a:avLst/>
          </a:prstGeom>
        </p:spPr>
      </p:pic>
    </p:spTree>
    <p:extLst>
      <p:ext uri="{BB962C8B-B14F-4D97-AF65-F5344CB8AC3E}">
        <p14:creationId xmlns:p14="http://schemas.microsoft.com/office/powerpoint/2010/main" val="3126934077"/>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AE" dirty="0" smtClean="0"/>
              <a:t>المنطقة الموجودة فيها البيئة الحياتية</a:t>
            </a:r>
            <a:endParaRPr lang="he-IL" dirty="0"/>
          </a:p>
        </p:txBody>
      </p:sp>
      <p:sp>
        <p:nvSpPr>
          <p:cNvPr id="3" name="מציין מיקום תוכן 2"/>
          <p:cNvSpPr>
            <a:spLocks noGrp="1"/>
          </p:cNvSpPr>
          <p:nvPr>
            <p:ph idx="1"/>
          </p:nvPr>
        </p:nvSpPr>
        <p:spPr>
          <a:xfrm>
            <a:off x="500034" y="1571612"/>
            <a:ext cx="8229600" cy="4525963"/>
          </a:xfrm>
        </p:spPr>
        <p:txBody>
          <a:bodyPr>
            <a:normAutofit/>
          </a:bodyPr>
          <a:lstStyle/>
          <a:p>
            <a:pPr marL="0" indent="0" algn="ctr">
              <a:buNone/>
            </a:pPr>
            <a:r>
              <a:rPr lang="ar-AE" sz="5400" dirty="0" smtClean="0"/>
              <a:t>تتواجد في النقب</a:t>
            </a:r>
            <a:endParaRPr lang="he-IL" sz="5400" dirty="0"/>
          </a:p>
        </p:txBody>
      </p:sp>
      <p:pic>
        <p:nvPicPr>
          <p:cNvPr id="15362" name="Picture 2" descr="http://www.palcif.com/photosfrompalestine/clip_image022.jpg"/>
          <p:cNvPicPr>
            <a:picLocks noChangeAspect="1" noChangeArrowheads="1"/>
          </p:cNvPicPr>
          <p:nvPr/>
        </p:nvPicPr>
        <p:blipFill>
          <a:blip r:embed="rId2"/>
          <a:srcRect/>
          <a:stretch>
            <a:fillRect/>
          </a:stretch>
        </p:blipFill>
        <p:spPr bwMode="auto">
          <a:xfrm>
            <a:off x="0" y="2571745"/>
            <a:ext cx="9144000" cy="4286256"/>
          </a:xfrm>
          <a:prstGeom prst="rect">
            <a:avLst/>
          </a:prstGeom>
          <a:ln>
            <a:noFill/>
          </a:ln>
          <a:effectLst>
            <a:softEdge rad="112500"/>
          </a:effectLst>
        </p:spPr>
      </p:pic>
    </p:spTree>
    <p:extLst>
      <p:ext uri="{BB962C8B-B14F-4D97-AF65-F5344CB8AC3E}">
        <p14:creationId xmlns:p14="http://schemas.microsoft.com/office/powerpoint/2010/main" val="911684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9552" y="404664"/>
            <a:ext cx="8229600" cy="6048672"/>
          </a:xfrm>
        </p:spPr>
        <p:txBody>
          <a:bodyPr>
            <a:normAutofit lnSpcReduction="10000"/>
          </a:bodyPr>
          <a:lstStyle/>
          <a:p>
            <a:pPr marL="0" indent="0">
              <a:buNone/>
            </a:pPr>
            <a:r>
              <a:rPr lang="ar-AE"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مميزات المركبات </a:t>
            </a:r>
            <a:r>
              <a:rPr lang="ar-SA"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البيئية </a:t>
            </a:r>
            <a:r>
              <a:rPr lang="ar-AE"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الجامدة </a:t>
            </a:r>
            <a:r>
              <a:rPr lang="ar-AE"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في </a:t>
            </a:r>
            <a:r>
              <a:rPr lang="ar-AE"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البيئة</a:t>
            </a:r>
            <a:r>
              <a:rPr lang="ar-SA"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r>
              <a:rPr lang="ar-AE"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endParaRPr lang="ar-SA"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r>
              <a:rPr lang="ar-AE" sz="4000" b="1" dirty="0">
                <a:cs typeface="Akhbar MT" pitchFamily="2" charset="-78"/>
              </a:rPr>
              <a:t>درجة الحرارة عالية جدا تقريبا في كل الفصول</a:t>
            </a:r>
            <a:r>
              <a:rPr lang="ar-SA" sz="4000" b="1" dirty="0">
                <a:cs typeface="Akhbar MT" pitchFamily="2" charset="-78"/>
              </a:rPr>
              <a:t>.</a:t>
            </a:r>
            <a:endParaRPr lang="ar-AE" sz="4000" b="1" dirty="0">
              <a:cs typeface="Akhbar MT" pitchFamily="2" charset="-78"/>
            </a:endParaRPr>
          </a:p>
          <a:p>
            <a:r>
              <a:rPr lang="ar-AE" sz="4000" b="1" dirty="0">
                <a:cs typeface="Akhbar MT" pitchFamily="2" charset="-78"/>
              </a:rPr>
              <a:t>تتواجد المياه بكمية قليلة</a:t>
            </a:r>
            <a:r>
              <a:rPr lang="en-US" sz="4000" b="1" dirty="0">
                <a:cs typeface="Akhbar MT" pitchFamily="2" charset="-78"/>
              </a:rPr>
              <a:t> </a:t>
            </a:r>
            <a:r>
              <a:rPr lang="ar-SA" sz="4000" b="1" dirty="0">
                <a:cs typeface="Akhbar MT" pitchFamily="2" charset="-78"/>
              </a:rPr>
              <a:t>جدا.</a:t>
            </a:r>
          </a:p>
          <a:p>
            <a:pPr marL="0" indent="0">
              <a:buNone/>
            </a:pPr>
            <a:endParaRPr lang="ar-SA" dirty="0"/>
          </a:p>
          <a:p>
            <a:pPr marL="0" indent="0">
              <a:buNone/>
            </a:pPr>
            <a:r>
              <a:rPr lang="ar-AE"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المركبات </a:t>
            </a:r>
            <a:r>
              <a:rPr lang="ar-SA"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البيئية </a:t>
            </a:r>
            <a:r>
              <a:rPr lang="ar-AE"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الحية </a:t>
            </a:r>
            <a:r>
              <a:rPr lang="ar-AE"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في البيئة </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ar-SA"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r>
              <a:rPr lang="ar-SA" sz="4000" b="1" dirty="0" smtClean="0">
                <a:cs typeface="Akhbar MT" pitchFamily="2" charset="-78"/>
              </a:rPr>
              <a:t>ج</a:t>
            </a:r>
            <a:r>
              <a:rPr lang="ar-AE" sz="4000" b="1" dirty="0" smtClean="0">
                <a:cs typeface="Akhbar MT" pitchFamily="2" charset="-78"/>
              </a:rPr>
              <a:t>مل</a:t>
            </a:r>
            <a:endParaRPr lang="ar-AE" sz="4000" b="1" dirty="0">
              <a:cs typeface="Akhbar MT" pitchFamily="2" charset="-78"/>
            </a:endParaRPr>
          </a:p>
          <a:p>
            <a:r>
              <a:rPr lang="ar-AE" sz="4000" b="1" dirty="0" smtClean="0">
                <a:cs typeface="Akhbar MT" pitchFamily="2" charset="-78"/>
              </a:rPr>
              <a:t>افعى</a:t>
            </a:r>
            <a:endParaRPr lang="ar-AE" sz="4000" b="1" dirty="0">
              <a:cs typeface="Akhbar MT" pitchFamily="2" charset="-78"/>
            </a:endParaRPr>
          </a:p>
          <a:p>
            <a:r>
              <a:rPr lang="ar-AE" sz="4000" b="1" dirty="0" smtClean="0">
                <a:cs typeface="Akhbar MT" pitchFamily="2" charset="-78"/>
              </a:rPr>
              <a:t>عقارب</a:t>
            </a:r>
            <a:endParaRPr lang="ar-AE" sz="4000" b="1" dirty="0">
              <a:cs typeface="Akhbar MT" pitchFamily="2" charset="-78"/>
            </a:endParaRPr>
          </a:p>
          <a:p>
            <a:r>
              <a:rPr lang="ar-AE" sz="4000" b="1" dirty="0" smtClean="0">
                <a:cs typeface="Akhbar MT" pitchFamily="2" charset="-78"/>
              </a:rPr>
              <a:t>ثعلب </a:t>
            </a:r>
            <a:r>
              <a:rPr lang="ar-AE" sz="4000" b="1" dirty="0">
                <a:cs typeface="Akhbar MT" pitchFamily="2" charset="-78"/>
              </a:rPr>
              <a:t>الصحراء</a:t>
            </a:r>
            <a:endParaRPr lang="he-IL" sz="4000" b="1" dirty="0"/>
          </a:p>
          <a:p>
            <a:endParaRPr lang="ar-AE" dirty="0" smtClean="0"/>
          </a:p>
        </p:txBody>
      </p:sp>
      <p:pic>
        <p:nvPicPr>
          <p:cNvPr id="5" name="תמונה 8" descr="images (3).jpg"/>
          <p:cNvPicPr>
            <a:picLocks/>
          </p:cNvPicPr>
          <p:nvPr/>
        </p:nvPicPr>
        <p:blipFill>
          <a:blip r:embed="rId2"/>
          <a:stretch>
            <a:fillRect/>
          </a:stretch>
        </p:blipFill>
        <p:spPr>
          <a:xfrm>
            <a:off x="619390" y="2420888"/>
            <a:ext cx="2304256" cy="1908000"/>
          </a:xfrm>
          <a:prstGeom prst="rect">
            <a:avLst/>
          </a:prstGeom>
          <a:ln>
            <a:noFill/>
          </a:ln>
          <a:effectLst>
            <a:softEdge rad="112500"/>
          </a:effectLst>
        </p:spPr>
      </p:pic>
      <p:pic>
        <p:nvPicPr>
          <p:cNvPr id="6" name="תמונה 6" descr="images (1).jpg"/>
          <p:cNvPicPr>
            <a:picLocks noChangeAspect="1"/>
          </p:cNvPicPr>
          <p:nvPr/>
        </p:nvPicPr>
        <p:blipFill>
          <a:blip r:embed="rId3"/>
          <a:stretch>
            <a:fillRect/>
          </a:stretch>
        </p:blipFill>
        <p:spPr>
          <a:xfrm>
            <a:off x="3419871" y="3689366"/>
            <a:ext cx="2147663" cy="1539834"/>
          </a:xfrm>
          <a:prstGeom prst="rect">
            <a:avLst/>
          </a:prstGeom>
          <a:ln>
            <a:noFill/>
          </a:ln>
          <a:effectLst>
            <a:softEdge rad="112500"/>
          </a:effectLst>
        </p:spPr>
      </p:pic>
      <p:pic>
        <p:nvPicPr>
          <p:cNvPr id="7" name="תמונה 7" descr="images (2).jpg"/>
          <p:cNvPicPr>
            <a:picLocks/>
          </p:cNvPicPr>
          <p:nvPr/>
        </p:nvPicPr>
        <p:blipFill>
          <a:blip r:embed="rId4"/>
          <a:stretch>
            <a:fillRect/>
          </a:stretch>
        </p:blipFill>
        <p:spPr>
          <a:xfrm>
            <a:off x="3419871" y="5373216"/>
            <a:ext cx="2527721" cy="1225616"/>
          </a:xfrm>
          <a:prstGeom prst="rect">
            <a:avLst/>
          </a:prstGeom>
          <a:ln>
            <a:noFill/>
          </a:ln>
          <a:effectLst>
            <a:softEdge rad="112500"/>
          </a:effectLst>
        </p:spPr>
      </p:pic>
      <p:pic>
        <p:nvPicPr>
          <p:cNvPr id="8" name="תמונה 5" descr="images.jpg"/>
          <p:cNvPicPr>
            <a:picLocks noChangeAspect="1"/>
          </p:cNvPicPr>
          <p:nvPr/>
        </p:nvPicPr>
        <p:blipFill>
          <a:blip r:embed="rId5"/>
          <a:stretch>
            <a:fillRect/>
          </a:stretch>
        </p:blipFill>
        <p:spPr>
          <a:xfrm>
            <a:off x="535684" y="4787935"/>
            <a:ext cx="2353728" cy="1785926"/>
          </a:xfrm>
          <a:prstGeom prst="rect">
            <a:avLst/>
          </a:prstGeom>
          <a:ln>
            <a:noFill/>
          </a:ln>
          <a:effectLst>
            <a:softEdge rad="112500"/>
          </a:effectLst>
        </p:spPr>
      </p:pic>
    </p:spTree>
    <p:extLst>
      <p:ext uri="{BB962C8B-B14F-4D97-AF65-F5344CB8AC3E}">
        <p14:creationId xmlns:p14="http://schemas.microsoft.com/office/powerpoint/2010/main" val="205687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2700000" scaled="1"/>
          <a:tileRect/>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6600" b="1" dirty="0" smtClean="0">
                <a:ln w="12700">
                  <a:solidFill>
                    <a:schemeClr val="tx2">
                      <a:satMod val="155000"/>
                    </a:schemeClr>
                  </a:solidFill>
                  <a:prstDash val="solid"/>
                </a:ln>
                <a:solidFill>
                  <a:schemeClr val="bg2">
                    <a:lumMod val="50000"/>
                  </a:schemeClr>
                </a:solidFill>
                <a:effectLst>
                  <a:glow rad="228600">
                    <a:schemeClr val="bg2">
                      <a:lumMod val="50000"/>
                      <a:alpha val="40000"/>
                    </a:schemeClr>
                  </a:glow>
                  <a:outerShdw blurRad="41275" dist="20320" dir="1800000" algn="tl" rotWithShape="0">
                    <a:srgbClr val="000000">
                      <a:alpha val="40000"/>
                    </a:srgbClr>
                  </a:outerShdw>
                </a:effectLst>
              </a:rPr>
              <a:t>الصحراء</a:t>
            </a:r>
            <a:endParaRPr lang="he-IL" sz="6600" b="1" dirty="0">
              <a:solidFill>
                <a:schemeClr val="bg2">
                  <a:lumMod val="50000"/>
                </a:schemeClr>
              </a:solidFill>
              <a:effectLst>
                <a:glow rad="228600">
                  <a:schemeClr val="bg2">
                    <a:lumMod val="50000"/>
                    <a:alpha val="40000"/>
                  </a:schemeClr>
                </a:glow>
                <a:outerShdw blurRad="41275" dist="20320" dir="1800000" algn="tl" rotWithShape="0">
                  <a:srgbClr val="000000">
                    <a:alpha val="40000"/>
                  </a:srgbClr>
                </a:outerShdw>
              </a:effectLst>
            </a:endParaRPr>
          </a:p>
        </p:txBody>
      </p:sp>
      <p:sp>
        <p:nvSpPr>
          <p:cNvPr id="3" name="عنصر نائب للمحتوى 2"/>
          <p:cNvSpPr>
            <a:spLocks noGrp="1"/>
          </p:cNvSpPr>
          <p:nvPr>
            <p:ph idx="1"/>
          </p:nvPr>
        </p:nvSpPr>
        <p:spPr>
          <a:xfrm>
            <a:off x="457200" y="1340768"/>
            <a:ext cx="8229600" cy="4785395"/>
          </a:xfrm>
        </p:spPr>
        <p:txBody>
          <a:bodyPr>
            <a:normAutofit fontScale="92500" lnSpcReduction="10000"/>
          </a:bodyPr>
          <a:lstStyle/>
          <a:p>
            <a:pPr marL="0" indent="0">
              <a:buNone/>
            </a:pPr>
            <a:r>
              <a:rPr lang="ar-SA" sz="4400" b="1" dirty="0" smtClean="0">
                <a:cs typeface="Akhbar MT" pitchFamily="2" charset="-78"/>
              </a:rPr>
              <a:t>مناطق جافة وحارة تقريبا كل أيام السنة، يكون الليل باردا، تهطل كميات قليلة من الأمطار لذلك تكون النباتات قليلة جدا.</a:t>
            </a:r>
          </a:p>
          <a:p>
            <a:pPr marL="0" indent="0">
              <a:buNone/>
            </a:pPr>
            <a:r>
              <a:rPr lang="ar-SA" sz="4400" b="1" dirty="0" smtClean="0">
                <a:cs typeface="Akhbar MT" pitchFamily="2" charset="-78"/>
              </a:rPr>
              <a:t>تتواجد في الصحراء كميات قليلة </a:t>
            </a:r>
          </a:p>
          <a:p>
            <a:pPr marL="0" indent="0">
              <a:buNone/>
            </a:pPr>
            <a:r>
              <a:rPr lang="ar-SA" sz="4400" b="1" dirty="0" smtClean="0">
                <a:cs typeface="Akhbar MT" pitchFamily="2" charset="-78"/>
              </a:rPr>
              <a:t>من مياه الشرب. يساعد مبنى جسم </a:t>
            </a:r>
          </a:p>
          <a:p>
            <a:pPr marL="0" indent="0">
              <a:buNone/>
            </a:pPr>
            <a:r>
              <a:rPr lang="ar-SA" sz="4400" b="1" dirty="0" smtClean="0">
                <a:cs typeface="Akhbar MT" pitchFamily="2" charset="-78"/>
              </a:rPr>
              <a:t>الجمل وسلوكه التأقلم للظروف </a:t>
            </a:r>
          </a:p>
          <a:p>
            <a:pPr marL="0" indent="0">
              <a:buNone/>
            </a:pPr>
            <a:r>
              <a:rPr lang="ar-SA" sz="4400" b="1" dirty="0" smtClean="0">
                <a:cs typeface="Akhbar MT" pitchFamily="2" charset="-78"/>
              </a:rPr>
              <a:t>السائدة في الصحراء.</a:t>
            </a:r>
          </a:p>
          <a:p>
            <a:endParaRPr lang="he-IL" dirty="0"/>
          </a:p>
        </p:txBody>
      </p:sp>
      <p:pic>
        <p:nvPicPr>
          <p:cNvPr id="1026" name="Picture 2" descr="C:\Users\Arabic\Desktop\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10221" y="2708920"/>
            <a:ext cx="3229664"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639235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عنصر نائب للمحتوى 5"/>
          <p:cNvSpPr>
            <a:spLocks noGrp="1"/>
          </p:cNvSpPr>
          <p:nvPr>
            <p:ph idx="4294967295"/>
          </p:nvPr>
        </p:nvSpPr>
        <p:spPr>
          <a:xfrm>
            <a:off x="0" y="549275"/>
            <a:ext cx="8229600" cy="6048375"/>
          </a:xfrm>
        </p:spPr>
        <p:txBody>
          <a:bodyPr>
            <a:normAutofit/>
          </a:bodyPr>
          <a:lstStyle/>
          <a:p>
            <a:pPr marL="0" indent="0">
              <a:buNone/>
            </a:pPr>
            <a:r>
              <a:rPr lang="ar-SA" b="1" i="1" dirty="0"/>
              <a:t>اكتب بجانب كل جملة ملائمة مبنى الجسم، أو ملائمة السلوك</a:t>
            </a:r>
            <a:r>
              <a:rPr lang="ar-SA" b="1" i="1" dirty="0" smtClean="0"/>
              <a:t>:</a:t>
            </a:r>
          </a:p>
          <a:p>
            <a:pPr marL="0" indent="0">
              <a:buNone/>
            </a:pPr>
            <a:r>
              <a:rPr lang="ar-SA" dirty="0" smtClean="0"/>
              <a:t>1. أرجل </a:t>
            </a:r>
            <a:r>
              <a:rPr lang="ar-SA" dirty="0"/>
              <a:t>الجمل طويلة وتُبعد جسمه عن الأرض الساخنة</a:t>
            </a:r>
            <a:r>
              <a:rPr lang="ar-SA" dirty="0" smtClean="0"/>
              <a:t>. __________</a:t>
            </a:r>
            <a:r>
              <a:rPr lang="ar-SA" dirty="0"/>
              <a:t/>
            </a:r>
            <a:br>
              <a:rPr lang="ar-SA" dirty="0"/>
            </a:br>
            <a:r>
              <a:rPr lang="ar-SA" dirty="0" smtClean="0"/>
              <a:t>2. أطراف </a:t>
            </a:r>
            <a:r>
              <a:rPr lang="ar-SA" dirty="0"/>
              <a:t>أرجل </a:t>
            </a:r>
            <a:r>
              <a:rPr lang="ar-SA" dirty="0" smtClean="0"/>
              <a:t>الجمل خُف واسعة </a:t>
            </a:r>
            <a:r>
              <a:rPr lang="ar-SA" dirty="0"/>
              <a:t>تمنع غروزه في الرمال. </a:t>
            </a:r>
            <a:r>
              <a:rPr lang="ar-SA" dirty="0" smtClean="0"/>
              <a:t>__________</a:t>
            </a:r>
            <a:r>
              <a:rPr lang="ar-SA" dirty="0"/>
              <a:t/>
            </a:r>
            <a:br>
              <a:rPr lang="ar-SA" dirty="0"/>
            </a:br>
            <a:r>
              <a:rPr lang="ar-SA" dirty="0" smtClean="0"/>
              <a:t>3. في </a:t>
            </a:r>
            <a:r>
              <a:rPr lang="ar-SA" dirty="0"/>
              <a:t>الشتاء يكون شعر الجمل كثيف، أما في الصيف فإنه يكون قليلا. ___________</a:t>
            </a:r>
            <a:br>
              <a:rPr lang="ar-SA" dirty="0"/>
            </a:br>
            <a:r>
              <a:rPr lang="ar-SA" dirty="0" smtClean="0"/>
              <a:t>4. الرموش </a:t>
            </a:r>
            <a:r>
              <a:rPr lang="ar-SA" dirty="0"/>
              <a:t>والشعر في الأذن تمنع دخول الرمال. __________</a:t>
            </a:r>
            <a:br>
              <a:rPr lang="ar-SA" dirty="0"/>
            </a:br>
            <a:r>
              <a:rPr lang="ar-SA" dirty="0" smtClean="0"/>
              <a:t>5. يرعى </a:t>
            </a:r>
            <a:r>
              <a:rPr lang="ar-SA" dirty="0"/>
              <a:t>الجمل في ساعات الصباح الباكرة أو قبل المساء. ___________</a:t>
            </a:r>
            <a:endParaRPr lang="he-IL" dirty="0"/>
          </a:p>
        </p:txBody>
      </p:sp>
      <p:sp>
        <p:nvSpPr>
          <p:cNvPr id="3" name="مستطيل 2"/>
          <p:cNvSpPr/>
          <p:nvPr/>
        </p:nvSpPr>
        <p:spPr>
          <a:xfrm>
            <a:off x="5652120" y="1628800"/>
            <a:ext cx="2520280" cy="504056"/>
          </a:xfrm>
          <a:prstGeom prst="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dirty="0" smtClean="0"/>
              <a:t>ملائمة مبنى الجسم</a:t>
            </a:r>
            <a:endParaRPr lang="he-IL" sz="2800" dirty="0"/>
          </a:p>
        </p:txBody>
      </p:sp>
      <p:sp>
        <p:nvSpPr>
          <p:cNvPr id="5" name="مستطيل 4"/>
          <p:cNvSpPr/>
          <p:nvPr/>
        </p:nvSpPr>
        <p:spPr>
          <a:xfrm>
            <a:off x="5652120" y="2564904"/>
            <a:ext cx="2520280" cy="504056"/>
          </a:xfrm>
          <a:prstGeom prst="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dirty="0" smtClean="0"/>
              <a:t>ملائمة مبنى الجسم</a:t>
            </a:r>
            <a:endParaRPr lang="he-IL" sz="2800" dirty="0"/>
          </a:p>
        </p:txBody>
      </p:sp>
      <p:sp>
        <p:nvSpPr>
          <p:cNvPr id="7" name="مستطيل 6"/>
          <p:cNvSpPr/>
          <p:nvPr/>
        </p:nvSpPr>
        <p:spPr>
          <a:xfrm>
            <a:off x="4067944" y="3573016"/>
            <a:ext cx="2520280" cy="504056"/>
          </a:xfrm>
          <a:prstGeom prst="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dirty="0" smtClean="0"/>
              <a:t>ملائمة مبنى الجسم</a:t>
            </a:r>
            <a:endParaRPr lang="he-IL" sz="2800" dirty="0"/>
          </a:p>
        </p:txBody>
      </p:sp>
      <p:sp>
        <p:nvSpPr>
          <p:cNvPr id="8" name="مستطيل 7"/>
          <p:cNvSpPr/>
          <p:nvPr/>
        </p:nvSpPr>
        <p:spPr>
          <a:xfrm>
            <a:off x="5651985" y="4581128"/>
            <a:ext cx="2520280" cy="504056"/>
          </a:xfrm>
          <a:prstGeom prst="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dirty="0" smtClean="0"/>
              <a:t>ملائمة مبنى الجسم</a:t>
            </a:r>
            <a:endParaRPr lang="he-IL" sz="2800" dirty="0"/>
          </a:p>
        </p:txBody>
      </p:sp>
      <p:sp>
        <p:nvSpPr>
          <p:cNvPr id="9" name="مستطيل 8"/>
          <p:cNvSpPr/>
          <p:nvPr/>
        </p:nvSpPr>
        <p:spPr>
          <a:xfrm>
            <a:off x="5639026" y="5589240"/>
            <a:ext cx="2520280" cy="504056"/>
          </a:xfrm>
          <a:prstGeom prst="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dirty="0" smtClean="0"/>
              <a:t>ملائمة السلوك</a:t>
            </a:r>
            <a:endParaRPr lang="he-IL" sz="2800" dirty="0"/>
          </a:p>
        </p:txBody>
      </p:sp>
    </p:spTree>
    <p:extLst>
      <p:ext uri="{BB962C8B-B14F-4D97-AF65-F5344CB8AC3E}">
        <p14:creationId xmlns:p14="http://schemas.microsoft.com/office/powerpoint/2010/main" val="1562334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animBg="1"/>
      <p:bldP spid="5" grpId="0" animBg="1"/>
      <p:bldP spid="7" grpId="0" animBg="1"/>
      <p:bldP spid="8" grpId="0" animBg="1"/>
      <p:bldP spid="9"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807</TotalTime>
  <Words>864</Words>
  <Application>Microsoft Office PowerPoint</Application>
  <PresentationFormat>‫הצגה על המסך (4:3)</PresentationFormat>
  <Paragraphs>110</Paragraphs>
  <Slides>23</Slides>
  <Notes>1</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23</vt:i4>
      </vt:variant>
    </vt:vector>
  </HeadingPairs>
  <TitlesOfParts>
    <vt:vector size="29" baseType="lpstr">
      <vt:lpstr>Akhbar MT</vt:lpstr>
      <vt:lpstr>Andalus</vt:lpstr>
      <vt:lpstr>Arial</vt:lpstr>
      <vt:lpstr>Calibri</vt:lpstr>
      <vt:lpstr>Times New Roman</vt:lpstr>
      <vt:lpstr>نسق Office</vt:lpstr>
      <vt:lpstr>מצגת של PowerPoint</vt:lpstr>
      <vt:lpstr>מצגת של PowerPoint</vt:lpstr>
      <vt:lpstr>بيئات حياتية </vt:lpstr>
      <vt:lpstr> البيئات الحياتية </vt:lpstr>
      <vt:lpstr>اسم البيئة الحياتية</vt:lpstr>
      <vt:lpstr>المنطقة الموجودة فيها البيئة الحياتية</vt:lpstr>
      <vt:lpstr>מצגת של PowerPoint</vt:lpstr>
      <vt:lpstr>الصحراء</vt:lpstr>
      <vt:lpstr>מצגת של PowerPoint</vt:lpstr>
      <vt:lpstr>מצגת של PowerPoint</vt:lpstr>
      <vt:lpstr>מצגת של PowerPoint</vt:lpstr>
      <vt:lpstr>מצגת של PowerPoint</vt:lpstr>
      <vt:lpstr>أجب على الأسئلة التالية:</vt:lpstr>
      <vt:lpstr>מצגת של PowerPoint</vt:lpstr>
      <vt:lpstr>أجب على الأسئلة التالية:</vt:lpstr>
      <vt:lpstr>      البيئة الحياتية         ضفة نهر   </vt:lpstr>
      <vt:lpstr>المنطقة الموجودة فيها</vt:lpstr>
      <vt:lpstr>מצגת של PowerPoint</vt:lpstr>
      <vt:lpstr>מצגת של PowerPoint</vt:lpstr>
      <vt:lpstr>تأثير الانسان على البيئات الحياتية</vt:lpstr>
      <vt:lpstr>المحميات الطبيعية</vt:lpstr>
      <vt:lpstr>المحميات الطبيعية في اسرائيل</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Arabic</dc:creator>
  <cp:lastModifiedBy>USER</cp:lastModifiedBy>
  <cp:revision>47</cp:revision>
  <dcterms:created xsi:type="dcterms:W3CDTF">2012-11-06T03:19:14Z</dcterms:created>
  <dcterms:modified xsi:type="dcterms:W3CDTF">2020-03-24T07:38:24Z</dcterms:modified>
</cp:coreProperties>
</file>