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9" r:id="rId2"/>
    <p:sldId id="262" r:id="rId3"/>
    <p:sldId id="256" r:id="rId4"/>
    <p:sldId id="257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0" d="100"/>
          <a:sy n="20" d="100"/>
        </p:scale>
        <p:origin x="163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2264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614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831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8207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8199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6381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37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786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25855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he-I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577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he-I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5310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0AE390D-45F1-4434-B017-C15D7CA2D790}" type="datetimeFigureOut">
              <a:rPr lang="he-IL" smtClean="0"/>
              <a:t>כ"ב/אדר/תש"פ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D091DE6-125A-48BA-87AA-6AEB291D10E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829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921673" y="3391592"/>
            <a:ext cx="3092334" cy="2101093"/>
          </a:xfrm>
        </p:spPr>
        <p:txBody>
          <a:bodyPr>
            <a:normAutofit fontScale="92500" lnSpcReduction="10000"/>
          </a:bodyPr>
          <a:lstStyle/>
          <a:p>
            <a:pPr algn="r">
              <a:lnSpc>
                <a:spcPct val="150000"/>
              </a:lnSpc>
            </a:pPr>
            <a:r>
              <a:rPr lang="ar-EG" sz="2800" b="1" dirty="0" smtClean="0"/>
              <a:t>الصف: الثالث </a:t>
            </a:r>
          </a:p>
          <a:p>
            <a:pPr algn="r">
              <a:lnSpc>
                <a:spcPct val="150000"/>
              </a:lnSpc>
            </a:pPr>
            <a:r>
              <a:rPr lang="ar-EG" sz="2800" b="1" dirty="0" smtClean="0"/>
              <a:t>المعلمة: اكرام أبو عصا</a:t>
            </a:r>
          </a:p>
          <a:p>
            <a:pPr algn="r">
              <a:lnSpc>
                <a:spcPct val="150000"/>
              </a:lnSpc>
            </a:pPr>
            <a:r>
              <a:rPr lang="ar-EG" sz="2800" b="1" dirty="0" smtClean="0"/>
              <a:t>2019-2020</a:t>
            </a:r>
            <a:endParaRPr lang="he-IL" sz="2800" b="1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2"/>
          <a:srcRect r="63185"/>
          <a:stretch/>
        </p:blipFill>
        <p:spPr>
          <a:xfrm>
            <a:off x="7469418" y="2069869"/>
            <a:ext cx="2846677" cy="445570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הסבר ענן 4"/>
          <p:cNvSpPr/>
          <p:nvPr/>
        </p:nvSpPr>
        <p:spPr>
          <a:xfrm flipH="1">
            <a:off x="2468878" y="0"/>
            <a:ext cx="6995451" cy="2834639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ar-EG" sz="4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اهلاً وسهلاً بكم يا أصدقاء مع صديقكم الضرب</a:t>
            </a:r>
            <a:endParaRPr lang="he-IL" sz="4800" b="1" dirty="0">
              <a:ln>
                <a:solidFill>
                  <a:sysClr val="windowText" lastClr="00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1650833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-2212679" y="1351871"/>
            <a:ext cx="6801612" cy="1239894"/>
          </a:xfrm>
        </p:spPr>
        <p:txBody>
          <a:bodyPr>
            <a:normAutofit/>
          </a:bodyPr>
          <a:lstStyle/>
          <a:p>
            <a:r>
              <a:rPr lang="he-IL" sz="5400" b="1" dirty="0" smtClean="0">
                <a:solidFill>
                  <a:schemeClr val="bg1"/>
                </a:solidFill>
              </a:rPr>
              <a:t>5</a:t>
            </a:r>
            <a:endParaRPr lang="he-IL" sz="5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7178" y="1313865"/>
            <a:ext cx="821267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x</a:t>
            </a:r>
            <a:endParaRPr lang="he-IL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3596" y="1385829"/>
            <a:ext cx="2065867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</a:rPr>
              <a:t>2</a:t>
            </a:r>
            <a:endParaRPr lang="he-IL" sz="5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53680" y="1448399"/>
            <a:ext cx="9482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=</a:t>
            </a:r>
            <a:endParaRPr lang="he-IL" sz="4800" b="1" dirty="0">
              <a:solidFill>
                <a:schemeClr val="bg1"/>
              </a:solidFill>
            </a:endParaRPr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428700"/>
              </p:ext>
            </p:extLst>
          </p:nvPr>
        </p:nvGraphicFramePr>
        <p:xfrm>
          <a:off x="3285680" y="1400629"/>
          <a:ext cx="6536061" cy="93981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33139">
                  <a:extLst>
                    <a:ext uri="{9D8B030D-6E8A-4147-A177-3AD203B41FA5}">
                      <a16:colId xmlns:a16="http://schemas.microsoft.com/office/drawing/2014/main" val="2777714680"/>
                    </a:ext>
                  </a:extLst>
                </a:gridCol>
                <a:gridCol w="287866">
                  <a:extLst>
                    <a:ext uri="{9D8B030D-6E8A-4147-A177-3AD203B41FA5}">
                      <a16:colId xmlns:a16="http://schemas.microsoft.com/office/drawing/2014/main" val="3288510088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181944433"/>
                    </a:ext>
                  </a:extLst>
                </a:gridCol>
                <a:gridCol w="372534">
                  <a:extLst>
                    <a:ext uri="{9D8B030D-6E8A-4147-A177-3AD203B41FA5}">
                      <a16:colId xmlns:a16="http://schemas.microsoft.com/office/drawing/2014/main" val="677316590"/>
                    </a:ext>
                  </a:extLst>
                </a:gridCol>
                <a:gridCol w="1007533">
                  <a:extLst>
                    <a:ext uri="{9D8B030D-6E8A-4147-A177-3AD203B41FA5}">
                      <a16:colId xmlns:a16="http://schemas.microsoft.com/office/drawing/2014/main" val="290569239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285716326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3599638577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67477510"/>
                    </a:ext>
                  </a:extLst>
                </a:gridCol>
                <a:gridCol w="1024056">
                  <a:extLst>
                    <a:ext uri="{9D8B030D-6E8A-4147-A177-3AD203B41FA5}">
                      <a16:colId xmlns:a16="http://schemas.microsoft.com/office/drawing/2014/main" val="3123538992"/>
                    </a:ext>
                  </a:extLst>
                </a:gridCol>
              </a:tblGrid>
              <a:tr h="939815"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  <a:p>
                      <a:pPr rtl="1"/>
                      <a:r>
                        <a:rPr lang="ar-EG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+</a:t>
                      </a:r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  <a:p>
                      <a:pPr rtl="1"/>
                      <a:r>
                        <a:rPr lang="ar-EG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+</a:t>
                      </a:r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  <a:p>
                      <a:pPr rtl="1"/>
                      <a:r>
                        <a:rPr lang="ar-EG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+</a:t>
                      </a:r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 smtClean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  <a:p>
                      <a:pPr rtl="1"/>
                      <a:r>
                        <a:rPr lang="ar-EG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+</a:t>
                      </a:r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48072"/>
                  </a:ext>
                </a:extLst>
              </a:tr>
            </a:tbl>
          </a:graphicData>
        </a:graphic>
      </p:graphicFrame>
      <p:cxnSp>
        <p:nvCxnSpPr>
          <p:cNvPr id="9" name="מחבר חץ ישר 8"/>
          <p:cNvCxnSpPr/>
          <p:nvPr/>
        </p:nvCxnSpPr>
        <p:spPr>
          <a:xfrm flipH="1">
            <a:off x="1006155" y="2165563"/>
            <a:ext cx="49358" cy="22718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>
            <a:off x="2670430" y="2228953"/>
            <a:ext cx="772580" cy="18589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4576235"/>
            <a:ext cx="2243667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dirty="0" smtClean="0">
                <a:solidFill>
                  <a:schemeClr val="bg1"/>
                </a:solidFill>
              </a:rPr>
              <a:t>عدد المجموعات</a:t>
            </a:r>
            <a:endParaRPr lang="he-IL" sz="4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36192" y="4257125"/>
            <a:ext cx="2235201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solidFill>
                  <a:schemeClr val="bg1"/>
                </a:solidFill>
              </a:rPr>
              <a:t>عدد أفراد المجموعة</a:t>
            </a:r>
            <a:endParaRPr lang="he-IL" sz="4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0864" y="2329915"/>
            <a:ext cx="6426405" cy="3683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dirty="0" smtClean="0"/>
              <a:t>5                    4                   3                     2                    1 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9821741" y="1420934"/>
            <a:ext cx="9482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=</a:t>
            </a:r>
            <a:endParaRPr lang="he-IL" sz="48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429941" y="1493551"/>
            <a:ext cx="94079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10</a:t>
            </a:r>
            <a:endParaRPr lang="he-IL" sz="4000" b="1" dirty="0">
              <a:solidFill>
                <a:schemeClr val="bg1"/>
              </a:solidFill>
            </a:endParaRPr>
          </a:p>
        </p:txBody>
      </p:sp>
      <p:sp>
        <p:nvSpPr>
          <p:cNvPr id="18" name="כוכב עם 5 פינות 17"/>
          <p:cNvSpPr/>
          <p:nvPr/>
        </p:nvSpPr>
        <p:spPr>
          <a:xfrm>
            <a:off x="3330214" y="1465176"/>
            <a:ext cx="516467" cy="3918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9" name="תמונה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6436" y="1710687"/>
            <a:ext cx="560881" cy="426757"/>
          </a:xfrm>
          <a:prstGeom prst="rect">
            <a:avLst/>
          </a:prstGeom>
        </p:spPr>
      </p:pic>
      <p:sp>
        <p:nvSpPr>
          <p:cNvPr id="20" name="כוכב עם 5 פינות 19"/>
          <p:cNvSpPr/>
          <p:nvPr/>
        </p:nvSpPr>
        <p:spPr>
          <a:xfrm>
            <a:off x="4727232" y="1469718"/>
            <a:ext cx="516467" cy="3918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כוכב עם 5 פינות 20"/>
          <p:cNvSpPr/>
          <p:nvPr/>
        </p:nvSpPr>
        <p:spPr>
          <a:xfrm>
            <a:off x="5081620" y="1879354"/>
            <a:ext cx="516467" cy="3918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כוכב עם 5 פינות 21"/>
          <p:cNvSpPr/>
          <p:nvPr/>
        </p:nvSpPr>
        <p:spPr>
          <a:xfrm>
            <a:off x="6530020" y="1861352"/>
            <a:ext cx="516467" cy="3918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כוכב עם 5 פינות 22"/>
          <p:cNvSpPr/>
          <p:nvPr/>
        </p:nvSpPr>
        <p:spPr>
          <a:xfrm>
            <a:off x="6136830" y="1447204"/>
            <a:ext cx="516467" cy="3918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כוכב עם 5 פינות 23"/>
          <p:cNvSpPr/>
          <p:nvPr/>
        </p:nvSpPr>
        <p:spPr>
          <a:xfrm>
            <a:off x="7546428" y="1465175"/>
            <a:ext cx="516467" cy="3918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כוכב עם 5 פינות 24"/>
          <p:cNvSpPr/>
          <p:nvPr/>
        </p:nvSpPr>
        <p:spPr>
          <a:xfrm>
            <a:off x="7863722" y="1879353"/>
            <a:ext cx="516467" cy="3918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כוכב עם 5 פינות 25"/>
          <p:cNvSpPr/>
          <p:nvPr/>
        </p:nvSpPr>
        <p:spPr>
          <a:xfrm>
            <a:off x="8779933" y="1420934"/>
            <a:ext cx="516467" cy="3918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7" name="כוכב עם 5 פינות 26"/>
          <p:cNvSpPr/>
          <p:nvPr/>
        </p:nvSpPr>
        <p:spPr>
          <a:xfrm>
            <a:off x="9273432" y="1845302"/>
            <a:ext cx="516467" cy="3918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8" name="תמונה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621" y="3547534"/>
            <a:ext cx="3147613" cy="31773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1" name="הסבר מלבני מעוגל 30"/>
          <p:cNvSpPr/>
          <p:nvPr/>
        </p:nvSpPr>
        <p:spPr>
          <a:xfrm rot="10800000" flipH="1" flipV="1">
            <a:off x="9120234" y="3833423"/>
            <a:ext cx="2714817" cy="1485624"/>
          </a:xfrm>
          <a:prstGeom prst="wedgeRoundRectCallout">
            <a:avLst>
              <a:gd name="adj1" fmla="val -84493"/>
              <a:gd name="adj2" fmla="val -169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EG" sz="2400" b="1" dirty="0" smtClean="0"/>
              <a:t>ماذا يسمى الرقم 5؟</a:t>
            </a:r>
          </a:p>
          <a:p>
            <a:pPr algn="ctr"/>
            <a:r>
              <a:rPr lang="ar-EG" sz="2400" b="1" dirty="0" smtClean="0"/>
              <a:t>ماذا يسمى الرقم 2؟</a:t>
            </a:r>
          </a:p>
          <a:p>
            <a:pPr algn="ctr"/>
            <a:r>
              <a:rPr lang="ar-EG" sz="2400" b="1" dirty="0" smtClean="0"/>
              <a:t>ما هو اسم الرقم 10؟</a:t>
            </a:r>
            <a:endParaRPr lang="he-IL" sz="2400" b="1" dirty="0"/>
          </a:p>
        </p:txBody>
      </p:sp>
      <p:cxnSp>
        <p:nvCxnSpPr>
          <p:cNvPr id="36" name="מחבר חץ ישר 35"/>
          <p:cNvCxnSpPr/>
          <p:nvPr/>
        </p:nvCxnSpPr>
        <p:spPr>
          <a:xfrm>
            <a:off x="1202080" y="2329915"/>
            <a:ext cx="520084" cy="5960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0261303" y="2514065"/>
            <a:ext cx="107797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2400" b="1" dirty="0" smtClean="0">
                <a:solidFill>
                  <a:srgbClr val="002060"/>
                </a:solidFill>
              </a:rPr>
              <a:t>حاصل الضرب</a:t>
            </a:r>
            <a:endParaRPr lang="he-IL" sz="2400" b="1" dirty="0">
              <a:solidFill>
                <a:srgbClr val="002060"/>
              </a:solidFill>
            </a:endParaRPr>
          </a:p>
        </p:txBody>
      </p:sp>
      <p:cxnSp>
        <p:nvCxnSpPr>
          <p:cNvPr id="41" name="מחבר חץ ישר 40"/>
          <p:cNvCxnSpPr/>
          <p:nvPr/>
        </p:nvCxnSpPr>
        <p:spPr>
          <a:xfrm>
            <a:off x="10800293" y="2112043"/>
            <a:ext cx="0" cy="45680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62326" y="2893695"/>
            <a:ext cx="121256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EG" sz="2800" b="1" dirty="0" smtClean="0">
                <a:solidFill>
                  <a:srgbClr val="002060"/>
                </a:solidFill>
              </a:rPr>
              <a:t>عامل</a:t>
            </a:r>
            <a:endParaRPr lang="he-IL" sz="2800" b="1" dirty="0">
              <a:solidFill>
                <a:srgbClr val="002060"/>
              </a:solidFill>
            </a:endParaRPr>
          </a:p>
        </p:txBody>
      </p:sp>
      <p:cxnSp>
        <p:nvCxnSpPr>
          <p:cNvPr id="43" name="מחבר חץ ישר 42"/>
          <p:cNvCxnSpPr/>
          <p:nvPr/>
        </p:nvCxnSpPr>
        <p:spPr>
          <a:xfrm flipH="1">
            <a:off x="2433825" y="2216054"/>
            <a:ext cx="172187" cy="121883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518033" y="3479847"/>
            <a:ext cx="153893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EG" sz="2800" b="1" dirty="0" smtClean="0">
                <a:solidFill>
                  <a:srgbClr val="002060"/>
                </a:solidFill>
              </a:rPr>
              <a:t>عامل</a:t>
            </a:r>
            <a:endParaRPr lang="he-IL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21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11" grpId="0"/>
      <p:bldP spid="12" grpId="0"/>
      <p:bldP spid="14" grpId="0"/>
      <p:bldP spid="16" grpId="0"/>
      <p:bldP spid="17" grpId="0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1" grpId="0" animBg="1"/>
      <p:bldP spid="39" grpId="0"/>
      <p:bldP spid="42" grpId="0"/>
      <p:bldP spid="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2"/>
          <a:srcRect l="11182"/>
          <a:stretch/>
        </p:blipFill>
        <p:spPr>
          <a:xfrm>
            <a:off x="2044929" y="0"/>
            <a:ext cx="81215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3899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73" y="153597"/>
            <a:ext cx="9185563" cy="652152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813069" y="1202871"/>
            <a:ext cx="28678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4                  3</a:t>
            </a:r>
            <a:endParaRPr lang="he-IL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237913" y="1202871"/>
            <a:ext cx="10889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400" dirty="0" smtClean="0"/>
              <a:t>12</a:t>
            </a:r>
            <a:endParaRPr lang="he-IL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232861" y="2103120"/>
            <a:ext cx="263097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6               5</a:t>
            </a:r>
            <a:endParaRPr lang="he-IL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8333509" y="2103120"/>
            <a:ext cx="89777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30</a:t>
            </a:r>
            <a:endParaRPr lang="he-IL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311833" y="3165706"/>
            <a:ext cx="29260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5               1</a:t>
            </a:r>
            <a:endParaRPr lang="he-IL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8599517" y="3155950"/>
            <a:ext cx="89777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5</a:t>
            </a:r>
            <a:endParaRPr lang="he-IL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763193" y="4115282"/>
            <a:ext cx="25187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4            10</a:t>
            </a:r>
            <a:endParaRPr lang="he-IL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7680960" y="4127510"/>
            <a:ext cx="88114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40</a:t>
            </a:r>
            <a:endParaRPr lang="he-IL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5016730" y="5064858"/>
            <a:ext cx="226521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0              5</a:t>
            </a:r>
            <a:endParaRPr lang="he-IL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7917873" y="5064858"/>
            <a:ext cx="69826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0</a:t>
            </a:r>
            <a:endParaRPr lang="he-IL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025833" y="5907572"/>
            <a:ext cx="249381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9             1</a:t>
            </a:r>
            <a:endParaRPr lang="he-IL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945677" y="5910592"/>
            <a:ext cx="120534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9</a:t>
            </a:r>
            <a:endParaRPr lang="he-IL" sz="2800" dirty="0"/>
          </a:p>
        </p:txBody>
      </p:sp>
      <p:pic>
        <p:nvPicPr>
          <p:cNvPr id="18" name="תמונה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636" y="3071634"/>
            <a:ext cx="2470266" cy="335915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7150581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616" y="287453"/>
            <a:ext cx="9504912" cy="59256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00152" y="1837113"/>
            <a:ext cx="42062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400" dirty="0" smtClean="0"/>
              <a:t>12 = 2 + 2 + 2 + 2 + 2 + 2</a:t>
            </a:r>
            <a:endParaRPr lang="he-I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300152" y="2518756"/>
            <a:ext cx="42062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400" dirty="0" smtClean="0"/>
              <a:t>16 = 4 + 4 + 4 + 4</a:t>
            </a:r>
            <a:endParaRPr lang="he-IL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300151" y="3250276"/>
            <a:ext cx="48047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400" dirty="0" smtClean="0"/>
              <a:t>49 = 7 + 7 + 7 + 7 + 7 + 7 + 7</a:t>
            </a:r>
            <a:endParaRPr lang="he-I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300152" y="3981796"/>
            <a:ext cx="50458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400" dirty="0" smtClean="0"/>
              <a:t>40 = 5 + 5 + 5 + 5 + 5 + 5 + 5 + 5</a:t>
            </a:r>
            <a:endParaRPr lang="he-IL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246119" y="4580313"/>
            <a:ext cx="45803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400" dirty="0" smtClean="0"/>
              <a:t>   18 = 9 + 9</a:t>
            </a:r>
            <a:endParaRPr lang="he-IL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300151" y="5396705"/>
            <a:ext cx="470500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400" dirty="0" smtClean="0"/>
              <a:t>64 = 8 + 8 + 8 + 8 + 8 + 8 + 8 + 8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014028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93817" y="91440"/>
            <a:ext cx="7822277" cy="972589"/>
          </a:xfrm>
        </p:spPr>
        <p:txBody>
          <a:bodyPr/>
          <a:lstStyle/>
          <a:p>
            <a:r>
              <a:rPr lang="ar-EG" b="1" dirty="0"/>
              <a:t>تمرين لعملية الضرب كجمع متكرر</a:t>
            </a:r>
            <a:endParaRPr lang="he-IL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5" t="9212" r="1849" b="6304"/>
          <a:stretch/>
        </p:blipFill>
        <p:spPr>
          <a:xfrm>
            <a:off x="2493818" y="1088967"/>
            <a:ext cx="7822277" cy="57939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01142" y="3869574"/>
            <a:ext cx="387373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 smtClean="0"/>
              <a:t>3         3         3          3</a:t>
            </a:r>
            <a:endParaRPr lang="he-IL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306887" y="3869574"/>
            <a:ext cx="62345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 smtClean="0"/>
              <a:t>12</a:t>
            </a:r>
            <a:endParaRPr lang="he-IL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925290" y="4821383"/>
            <a:ext cx="22860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600" b="1" dirty="0" smtClean="0"/>
              <a:t>4         3</a:t>
            </a:r>
            <a:endParaRPr lang="he-IL" sz="3600" b="1" dirty="0"/>
          </a:p>
          <a:p>
            <a:endParaRPr lang="he-IL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323512" y="4898327"/>
            <a:ext cx="62345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 smtClean="0"/>
              <a:t>12</a:t>
            </a:r>
            <a:endParaRPr lang="he-IL" sz="2800" b="1" dirty="0"/>
          </a:p>
        </p:txBody>
      </p:sp>
    </p:spTree>
    <p:extLst>
      <p:ext uri="{BB962C8B-B14F-4D97-AF65-F5344CB8AC3E}">
        <p14:creationId xmlns:p14="http://schemas.microsoft.com/office/powerpoint/2010/main" val="95858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42" r="30"/>
          <a:stretch/>
        </p:blipFill>
        <p:spPr>
          <a:xfrm>
            <a:off x="818803" y="0"/>
            <a:ext cx="10199717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65911" y="3495501"/>
            <a:ext cx="29177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3                  3</a:t>
            </a:r>
            <a:endParaRPr lang="he-IL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715788" y="4582872"/>
            <a:ext cx="427274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 smtClean="0"/>
              <a:t>2</a:t>
            </a:r>
            <a:endParaRPr lang="he-IL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852159" y="4449869"/>
            <a:ext cx="7315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dirty="0"/>
              <a:t>3</a:t>
            </a:r>
            <a:endParaRPr lang="he-IL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7327667" y="3495501"/>
            <a:ext cx="70658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/>
              <a:t>6</a:t>
            </a:r>
            <a:endParaRPr lang="he-IL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306886" y="4477367"/>
            <a:ext cx="9227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2800" b="1" dirty="0" smtClean="0"/>
              <a:t>6</a:t>
            </a:r>
            <a:endParaRPr lang="he-IL" sz="2800" b="1" dirty="0"/>
          </a:p>
        </p:txBody>
      </p:sp>
    </p:spTree>
    <p:extLst>
      <p:ext uri="{BB962C8B-B14F-4D97-AF65-F5344CB8AC3E}">
        <p14:creationId xmlns:p14="http://schemas.microsoft.com/office/powerpoint/2010/main" val="313539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TM10001115[[fn=חבילה]]</Template>
  <TotalTime>131</TotalTime>
  <Words>172</Words>
  <Application>Microsoft Office PowerPoint</Application>
  <PresentationFormat>מסך רחב</PresentationFormat>
  <Paragraphs>55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Majalla UI</vt:lpstr>
      <vt:lpstr>Parcel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تمرين لعملية الضرب كجمع متكرر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teacher</dc:creator>
  <cp:lastModifiedBy>‏‏משתמש Windows</cp:lastModifiedBy>
  <cp:revision>14</cp:revision>
  <dcterms:created xsi:type="dcterms:W3CDTF">2020-01-13T12:03:56Z</dcterms:created>
  <dcterms:modified xsi:type="dcterms:W3CDTF">2020-03-18T07:54:20Z</dcterms:modified>
</cp:coreProperties>
</file>